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81" r:id="rId3"/>
    <p:sldId id="367" r:id="rId4"/>
    <p:sldId id="363" r:id="rId5"/>
    <p:sldId id="365" r:id="rId6"/>
    <p:sldId id="395" r:id="rId7"/>
    <p:sldId id="402" r:id="rId8"/>
    <p:sldId id="392" r:id="rId9"/>
    <p:sldId id="366" r:id="rId10"/>
    <p:sldId id="368" r:id="rId11"/>
    <p:sldId id="382" r:id="rId12"/>
    <p:sldId id="370" r:id="rId13"/>
    <p:sldId id="379" r:id="rId14"/>
    <p:sldId id="385" r:id="rId15"/>
    <p:sldId id="384" r:id="rId16"/>
    <p:sldId id="378" r:id="rId17"/>
    <p:sldId id="400" r:id="rId18"/>
    <p:sldId id="374" r:id="rId19"/>
    <p:sldId id="386" r:id="rId20"/>
    <p:sldId id="391" r:id="rId21"/>
    <p:sldId id="396" r:id="rId22"/>
    <p:sldId id="398" r:id="rId23"/>
    <p:sldId id="399" r:id="rId24"/>
    <p:sldId id="403" r:id="rId25"/>
    <p:sldId id="38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B00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3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One-Way Fare into ASE                    (up 5% since 2000)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diamond"/>
            <c:size val="6"/>
            <c:spPr>
              <a:solidFill>
                <a:srgbClr val="FFFF00"/>
              </a:solidFill>
            </c:spPr>
          </c:marker>
          <c:cat>
            <c:strRef>
              <c:f>Sheet1!$B$1:$I$1</c:f>
              <c:strCach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strCache>
            </c:strRef>
          </c:cat>
          <c:val>
            <c:numRef>
              <c:f>Sheet1!$B$2:$I$2</c:f>
              <c:numCache>
                <c:formatCode>"$"#,##0</c:formatCode>
                <c:ptCount val="8"/>
                <c:pt idx="0">
                  <c:v>248.56</c:v>
                </c:pt>
                <c:pt idx="1">
                  <c:v>242.33</c:v>
                </c:pt>
                <c:pt idx="2">
                  <c:v>226.9</c:v>
                </c:pt>
                <c:pt idx="3">
                  <c:v>233.72</c:v>
                </c:pt>
                <c:pt idx="4">
                  <c:v>248.08</c:v>
                </c:pt>
                <c:pt idx="5">
                  <c:v>250.56</c:v>
                </c:pt>
                <c:pt idx="6">
                  <c:v>260.95</c:v>
                </c:pt>
                <c:pt idx="7">
                  <c:v>277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4-Day Window Lift Ticket                          (up 35% since 2000)</c:v>
                </c:pt>
              </c:strCache>
            </c:strRef>
          </c:tx>
          <c:marker>
            <c:symbol val="square"/>
            <c:size val="6"/>
          </c:marker>
          <c:cat>
            <c:strRef>
              <c:f>Sheet1!$B$1:$I$1</c:f>
              <c:strCach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strCache>
            </c:strRef>
          </c:cat>
          <c:val>
            <c:numRef>
              <c:f>Sheet1!$B$3:$I$3</c:f>
              <c:numCache>
                <c:formatCode>"$"#,##0</c:formatCode>
                <c:ptCount val="8"/>
                <c:pt idx="0">
                  <c:v>236</c:v>
                </c:pt>
                <c:pt idx="1">
                  <c:v>248</c:v>
                </c:pt>
                <c:pt idx="2">
                  <c:v>256</c:v>
                </c:pt>
                <c:pt idx="3">
                  <c:v>268</c:v>
                </c:pt>
                <c:pt idx="4">
                  <c:v>288</c:v>
                </c:pt>
                <c:pt idx="5">
                  <c:v>296</c:v>
                </c:pt>
                <c:pt idx="6">
                  <c:v>312</c:v>
                </c:pt>
                <c:pt idx="7">
                  <c:v>320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Average SAS ADR               (up 62% since 2000)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6"/>
          </c:marker>
          <c:cat>
            <c:strRef>
              <c:f>Sheet1!$B$1:$I$1</c:f>
              <c:strCach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strCache>
            </c:strRef>
          </c:cat>
          <c:val>
            <c:numRef>
              <c:f>Sheet1!$B$4:$I$4</c:f>
              <c:numCache>
                <c:formatCode>"$"#,##0</c:formatCode>
                <c:ptCount val="8"/>
                <c:pt idx="0">
                  <c:v>234.72</c:v>
                </c:pt>
                <c:pt idx="1">
                  <c:v>233.08</c:v>
                </c:pt>
                <c:pt idx="2">
                  <c:v>232.93</c:v>
                </c:pt>
                <c:pt idx="3">
                  <c:v>249.98</c:v>
                </c:pt>
                <c:pt idx="4">
                  <c:v>259.57</c:v>
                </c:pt>
                <c:pt idx="5">
                  <c:v>282.27999999999997</c:v>
                </c:pt>
                <c:pt idx="6">
                  <c:v>344.8</c:v>
                </c:pt>
                <c:pt idx="7">
                  <c:v>380.49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152352"/>
        <c:axId val="289153528"/>
      </c:lineChart>
      <c:catAx>
        <c:axId val="28915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289153528"/>
        <c:crosses val="autoZero"/>
        <c:auto val="1"/>
        <c:lblAlgn val="ctr"/>
        <c:lblOffset val="100"/>
        <c:noMultiLvlLbl val="0"/>
      </c:catAx>
      <c:valAx>
        <c:axId val="289153528"/>
        <c:scaling>
          <c:orientation val="minMax"/>
          <c:min val="2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289152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3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6551139-DDC8-4F68-BC2C-BF72AA946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6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51F195B7-85C0-427C-A7B3-DEB4322A0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28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7330E0-14BB-49AA-A8EE-2009A8170854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78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5706D0-46D6-4866-B8EF-B4827DDBC650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859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8991D-ED11-4738-B04C-F0DE6D2DF542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433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95EF53-A4F2-4AFD-8CC6-E00648ACD983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620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F6A6B-0F10-42BB-BCBC-A2D5E5491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76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B071C-1B18-4EFE-955C-9649F3DEF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29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89133-07B3-4EA3-B8FB-CAD763C2F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3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0471C-B7D4-4900-8A4B-2141B1BAE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9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6A89E-D888-4FC7-97AD-990E46344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9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6161A-803D-4F9B-958B-2129B08AE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5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74E88-47F7-4168-859D-A64FE0B3A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27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9C167-A483-45E2-8FE3-874652B21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20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B606C-7EC3-438D-9366-E0B1F9B6C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16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AF6C1-F02E-46A0-8F20-51C6AE1A4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5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A0D0F-3E49-41AE-9625-93E7736EB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5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7B52C-948E-420A-B3D4-AA708A682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34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BDBD7-1CE8-4484-8784-46C3AB51D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26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503C0E3-9BC9-4C65-A0DD-428564B87C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alaskaair.com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continental.com/web/en-US/Default.aspx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.com/index/Home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.com/index/Home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://www.alaskaair.com/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.com/index/Home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http://www.continental.com/web/en-US/Default.aspx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.com/index/Home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dia.delta.com/digital_index.cfm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.com/index/Home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.com/index/Home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.com/index/Home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.com/index/Home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524000"/>
            <a:ext cx="7772400" cy="1905000"/>
          </a:xfr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Mountain Resort</a:t>
            </a:r>
            <a:br>
              <a:rPr lang="en-US" dirty="0" smtClean="0"/>
            </a:br>
            <a:r>
              <a:rPr lang="en-US" dirty="0" smtClean="0"/>
              <a:t>Air Service Overview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066800" y="3733800"/>
            <a:ext cx="7086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Look at the Past, Present &amp; Future</a:t>
            </a:r>
          </a:p>
          <a:p>
            <a:pPr eaLnBrk="1" hangingPunct="1">
              <a:defRPr/>
            </a:pPr>
            <a:endParaRPr lang="en-US" sz="2000" i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2000" i="1" dirty="0" smtClean="0">
                <a:solidFill>
                  <a:schemeClr val="hlink"/>
                </a:solidFill>
              </a:rPr>
              <a:t>Presented by Bill Tomcich,</a:t>
            </a:r>
          </a:p>
          <a:p>
            <a:pPr eaLnBrk="1" hangingPunct="1">
              <a:defRPr/>
            </a:pPr>
            <a:r>
              <a:rPr lang="en-US" sz="2000" i="1" dirty="0" smtClean="0">
                <a:solidFill>
                  <a:schemeClr val="hlink"/>
                </a:solidFill>
              </a:rPr>
              <a:t>President, Stay Aspen Snowmass</a:t>
            </a:r>
          </a:p>
        </p:txBody>
      </p:sp>
      <p:pic>
        <p:nvPicPr>
          <p:cNvPr id="3076" name="Picture 3" descr="billtomich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319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Air Wisconsin / United Express</a:t>
            </a:r>
            <a:br>
              <a:rPr lang="en-US" sz="4000" dirty="0" smtClean="0"/>
            </a:br>
            <a:r>
              <a:rPr lang="en-US" sz="4000" dirty="0" smtClean="0"/>
              <a:t>1991 - 2006</a:t>
            </a:r>
          </a:p>
        </p:txBody>
      </p:sp>
      <p:sp>
        <p:nvSpPr>
          <p:cNvPr id="12291" name="TextBox 14"/>
          <p:cNvSpPr txBox="1">
            <a:spLocks noChangeArrowheads="1"/>
          </p:cNvSpPr>
          <p:nvPr/>
        </p:nvSpPr>
        <p:spPr bwMode="auto">
          <a:xfrm>
            <a:off x="4495800" y="1676400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BAE-146 Jet Service from Denver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Aspen / Snowmass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Vail / Eagle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Steamboat / Hayden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Jackson Hole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r>
              <a:rPr lang="en-US" altLang="en-US" b="1"/>
              <a:t>Dornier 328 Turboprop Service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Durango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Gunnison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Montrose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Jackson Hole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Steamboat / Hayden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Vail / Eagle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r>
              <a:rPr lang="en-US" altLang="en-US" b="1"/>
              <a:t>United Express Turbo-prop Service later replaced by Mesa’s Dash-8’s.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12292" name="Picture 5" descr="\\ACR-S04\SHARE\My Pictures\146_approa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8800"/>
            <a:ext cx="3176588" cy="2362200"/>
          </a:xfrm>
        </p:spPr>
      </p:pic>
      <p:pic>
        <p:nvPicPr>
          <p:cNvPr id="12293" name="Picture 6" descr="\\ACR-S04\SHARE\My Pictures\32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32004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American Airlines				DFW, ORD, MIA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Alaska Airlines				SEA, PDX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Continental Airlines				IAH, CLE, EWR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Delta Air Lines				ATL, SLC, CVG, JFK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	Northwest					MSP, DTW, MEM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Frontier Airlines:				DEN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Southwest Airlines: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United Airlines				DEN, LAX, SFO, ORD, IAD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US Airways					PHX, LAS, CLT, PHL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10588" cy="990600"/>
          </a:xfr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Current Major Airlines’ Hubs</a:t>
            </a:r>
          </a:p>
        </p:txBody>
      </p:sp>
      <p:pic>
        <p:nvPicPr>
          <p:cNvPr id="13316" name="Picture 27" descr="aaweblogo_84x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381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6" descr="Alaska Airlines / Horizon Ai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27622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8" descr="Continental Airlin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371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1371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http://www.nwa.com/corpinfo/upclose/photos/images/330/a330_300_tai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304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02" descr="\\ACR-S04\SHARE\My Pictures\ual_head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10200"/>
            <a:ext cx="13716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7" descr="US Airways airline tickets and last minute airfa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2514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American Airlines’ </a:t>
            </a:r>
            <a:r>
              <a:rPr lang="en-US" dirty="0" smtClean="0"/>
              <a:t>Ski Routes</a:t>
            </a:r>
            <a:endParaRPr lang="en-US" dirty="0"/>
          </a:p>
        </p:txBody>
      </p:sp>
      <p:pic>
        <p:nvPicPr>
          <p:cNvPr id="108547" name="Picture 3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191125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990600" y="3581400"/>
            <a:ext cx="2057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3048000" y="3048000"/>
            <a:ext cx="2819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1000" y="4419600"/>
            <a:ext cx="11430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LOS ANGELES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(LAX)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CHICAGO / OHARE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(ORD)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752600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hlinkClick r:id="rId3"/>
              </a:rPr>
              <a:t> </a:t>
            </a:r>
            <a:endParaRPr lang="en-US" altLang="en-US"/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 flipH="1">
            <a:off x="3048000" y="2971800"/>
            <a:ext cx="502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7543800" y="2514600"/>
            <a:ext cx="1295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NEW YORK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(LGA)</a:t>
            </a:r>
          </a:p>
        </p:txBody>
      </p:sp>
      <p:sp>
        <p:nvSpPr>
          <p:cNvPr id="14347" name="Line 15"/>
          <p:cNvSpPr>
            <a:spLocks noChangeShapeType="1"/>
          </p:cNvSpPr>
          <p:nvPr/>
        </p:nvSpPr>
        <p:spPr bwMode="auto">
          <a:xfrm flipH="1" flipV="1">
            <a:off x="3048000" y="3581400"/>
            <a:ext cx="44958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 flipH="1" flipV="1">
            <a:off x="3048000" y="3581400"/>
            <a:ext cx="14478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3810000" y="5257800"/>
            <a:ext cx="14478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DALLAS / FT WORTH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(DFW)</a:t>
            </a:r>
          </a:p>
        </p:txBody>
      </p:sp>
      <p:sp>
        <p:nvSpPr>
          <p:cNvPr id="13326" name="Rectangle 19"/>
          <p:cNvSpPr>
            <a:spLocks noChangeArrowheads="1"/>
          </p:cNvSpPr>
          <p:nvPr/>
        </p:nvSpPr>
        <p:spPr bwMode="auto">
          <a:xfrm>
            <a:off x="7696200" y="6096000"/>
            <a:ext cx="914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MIAMI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(MIA)</a:t>
            </a:r>
          </a:p>
        </p:txBody>
      </p:sp>
      <p:grpSp>
        <p:nvGrpSpPr>
          <p:cNvPr id="14351" name="Group 21"/>
          <p:cNvGrpSpPr>
            <a:grpSpLocks/>
          </p:cNvGrpSpPr>
          <p:nvPr/>
        </p:nvGrpSpPr>
        <p:grpSpPr bwMode="auto">
          <a:xfrm>
            <a:off x="1652588" y="3230563"/>
            <a:ext cx="5840412" cy="396875"/>
            <a:chOff x="0" y="0"/>
            <a:chExt cx="3679" cy="250"/>
          </a:xfrm>
        </p:grpSpPr>
        <p:sp>
          <p:nvSpPr>
            <p:cNvPr id="14379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3679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3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00">
                  <a:cs typeface="Arial" panose="020B0604020202020204" pitchFamily="34" charset="0"/>
                </a:rPr>
                <a:t>  </a:t>
              </a:r>
              <a:r>
                <a:rPr lang="en-US" altLang="en-US" sz="2000">
                  <a:cs typeface="Arial" panose="020B0604020202020204" pitchFamily="34" charset="0"/>
                </a:rPr>
                <a:t> </a:t>
              </a:r>
              <a:r>
                <a:rPr lang="en-US" altLang="en-US" sz="800">
                  <a:cs typeface="Arial" panose="020B0604020202020204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pSp>
        <p:nvGrpSpPr>
          <p:cNvPr id="14352" name="Group 24"/>
          <p:cNvGrpSpPr>
            <a:grpSpLocks/>
          </p:cNvGrpSpPr>
          <p:nvPr/>
        </p:nvGrpSpPr>
        <p:grpSpPr bwMode="auto">
          <a:xfrm>
            <a:off x="1652588" y="3025775"/>
            <a:ext cx="5840412" cy="808038"/>
            <a:chOff x="0" y="0"/>
            <a:chExt cx="3679" cy="509"/>
          </a:xfrm>
        </p:grpSpPr>
        <p:sp>
          <p:nvSpPr>
            <p:cNvPr id="14377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3679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3679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00">
                  <a:cs typeface="Arial" panose="020B0604020202020204" pitchFamily="34" charset="0"/>
                </a:rPr>
                <a:t>  </a:t>
              </a:r>
              <a:r>
                <a:rPr lang="en-US" altLang="en-US" sz="4700">
                  <a:cs typeface="Arial" panose="020B0604020202020204" pitchFamily="34" charset="0"/>
                </a:rPr>
                <a:t> </a:t>
              </a:r>
              <a:r>
                <a:rPr lang="en-US" altLang="en-US" sz="800">
                  <a:cs typeface="Arial" panose="020B0604020202020204" pitchFamily="34" charset="0"/>
                </a:rPr>
                <a:t>                                </a:t>
              </a:r>
            </a:p>
          </p:txBody>
        </p:sp>
      </p:grpSp>
      <p:pic>
        <p:nvPicPr>
          <p:cNvPr id="14353" name="Picture 27" descr="aaweblogo_84x6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1219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4" name="Straight Arrow Connector 28"/>
          <p:cNvCxnSpPr>
            <a:cxnSpLocks noChangeShapeType="1"/>
          </p:cNvCxnSpPr>
          <p:nvPr/>
        </p:nvCxnSpPr>
        <p:spPr bwMode="auto">
          <a:xfrm flipV="1">
            <a:off x="3048000" y="3048000"/>
            <a:ext cx="4876800" cy="533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Straight Connector 30"/>
          <p:cNvCxnSpPr>
            <a:cxnSpLocks noChangeShapeType="1"/>
          </p:cNvCxnSpPr>
          <p:nvPr/>
        </p:nvCxnSpPr>
        <p:spPr bwMode="auto">
          <a:xfrm rot="10800000">
            <a:off x="3048000" y="3733800"/>
            <a:ext cx="1447800" cy="1371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2" name="Rectangle 14"/>
          <p:cNvSpPr>
            <a:spLocks noChangeArrowheads="1"/>
          </p:cNvSpPr>
          <p:nvPr/>
        </p:nvSpPr>
        <p:spPr bwMode="auto">
          <a:xfrm>
            <a:off x="7620000" y="3124200"/>
            <a:ext cx="12192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NEW YORK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(JFK)</a:t>
            </a:r>
          </a:p>
        </p:txBody>
      </p:sp>
      <p:cxnSp>
        <p:nvCxnSpPr>
          <p:cNvPr id="14357" name="Straight Connector 33"/>
          <p:cNvCxnSpPr>
            <a:cxnSpLocks noChangeShapeType="1"/>
            <a:endCxn id="14348" idx="0"/>
          </p:cNvCxnSpPr>
          <p:nvPr/>
        </p:nvCxnSpPr>
        <p:spPr bwMode="auto">
          <a:xfrm rot="16200000" flipH="1">
            <a:off x="2286000" y="2895600"/>
            <a:ext cx="2514600" cy="1905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Straight Connector 35"/>
          <p:cNvCxnSpPr>
            <a:cxnSpLocks noChangeShapeType="1"/>
          </p:cNvCxnSpPr>
          <p:nvPr/>
        </p:nvCxnSpPr>
        <p:spPr bwMode="auto">
          <a:xfrm>
            <a:off x="2590800" y="2590800"/>
            <a:ext cx="32766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Straight Connector 37"/>
          <p:cNvCxnSpPr>
            <a:cxnSpLocks noChangeShapeType="1"/>
            <a:stCxn id="14348" idx="0"/>
          </p:cNvCxnSpPr>
          <p:nvPr/>
        </p:nvCxnSpPr>
        <p:spPr bwMode="auto">
          <a:xfrm rot="16200000" flipV="1">
            <a:off x="2857500" y="3467100"/>
            <a:ext cx="1752600" cy="1524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Straight Connector 39"/>
          <p:cNvCxnSpPr>
            <a:cxnSpLocks noChangeShapeType="1"/>
            <a:endCxn id="14341" idx="1"/>
          </p:cNvCxnSpPr>
          <p:nvPr/>
        </p:nvCxnSpPr>
        <p:spPr bwMode="auto">
          <a:xfrm flipV="1">
            <a:off x="2971800" y="3048000"/>
            <a:ext cx="28956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2"/>
          <p:cNvSpPr txBox="1">
            <a:spLocks noRot="1" noChangeArrowheads="1"/>
          </p:cNvSpPr>
          <p:nvPr/>
        </p:nvSpPr>
        <p:spPr bwMode="auto">
          <a:xfrm>
            <a:off x="301625" y="228600"/>
            <a:ext cx="8510588" cy="838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American Airlines’ Ski Routes</a:t>
            </a:r>
          </a:p>
        </p:txBody>
      </p:sp>
      <p:pic>
        <p:nvPicPr>
          <p:cNvPr id="14362" name="Picture 6" descr="\\ACR-s04\Share\My Pictures\ps_5361_7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438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TextBox 14"/>
          <p:cNvSpPr txBox="1">
            <a:spLocks noChangeArrowheads="1"/>
          </p:cNvSpPr>
          <p:nvPr/>
        </p:nvSpPr>
        <p:spPr bwMode="auto">
          <a:xfrm>
            <a:off x="5867400" y="3581400"/>
            <a:ext cx="3276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Direct Service: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Calgary / Banff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Denver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FF00"/>
                </a:solidFill>
              </a:rPr>
              <a:t>Grand Junction (began April ‘08)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Gunnison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Jackson Hole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Montrose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Reno / Tahoe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Steamboat / Hayden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Vancouver</a:t>
            </a:r>
          </a:p>
        </p:txBody>
      </p:sp>
      <p:cxnSp>
        <p:nvCxnSpPr>
          <p:cNvPr id="14364" name="Straight Connector 33"/>
          <p:cNvCxnSpPr>
            <a:cxnSpLocks noChangeShapeType="1"/>
            <a:stCxn id="14348" idx="0"/>
          </p:cNvCxnSpPr>
          <p:nvPr/>
        </p:nvCxnSpPr>
        <p:spPr bwMode="auto">
          <a:xfrm rot="16200000" flipV="1">
            <a:off x="2819400" y="3429000"/>
            <a:ext cx="1600200" cy="17526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5" name="Straight Connector 34"/>
          <p:cNvCxnSpPr>
            <a:cxnSpLocks noChangeShapeType="1"/>
            <a:stCxn id="14348" idx="0"/>
          </p:cNvCxnSpPr>
          <p:nvPr/>
        </p:nvCxnSpPr>
        <p:spPr bwMode="auto">
          <a:xfrm rot="16200000" flipV="1">
            <a:off x="1828800" y="2438400"/>
            <a:ext cx="1905000" cy="3429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6" name="Straight Connector 36"/>
          <p:cNvCxnSpPr>
            <a:cxnSpLocks noChangeShapeType="1"/>
          </p:cNvCxnSpPr>
          <p:nvPr/>
        </p:nvCxnSpPr>
        <p:spPr bwMode="auto">
          <a:xfrm flipV="1">
            <a:off x="1066800" y="3048000"/>
            <a:ext cx="48006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7" name="Straight Connector 38"/>
          <p:cNvCxnSpPr>
            <a:cxnSpLocks noChangeShapeType="1"/>
            <a:endCxn id="14348" idx="0"/>
          </p:cNvCxnSpPr>
          <p:nvPr/>
        </p:nvCxnSpPr>
        <p:spPr bwMode="auto">
          <a:xfrm rot="16200000" flipH="1">
            <a:off x="1371600" y="1981200"/>
            <a:ext cx="4038600" cy="2209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8" name="Straight Connector 40"/>
          <p:cNvCxnSpPr>
            <a:cxnSpLocks noChangeShapeType="1"/>
            <a:stCxn id="14348" idx="0"/>
          </p:cNvCxnSpPr>
          <p:nvPr/>
        </p:nvCxnSpPr>
        <p:spPr bwMode="auto">
          <a:xfrm rot="16200000" flipV="1">
            <a:off x="762000" y="1371600"/>
            <a:ext cx="3962400" cy="3505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9" name="Straight Connector 42"/>
          <p:cNvCxnSpPr>
            <a:cxnSpLocks noChangeShapeType="1"/>
            <a:stCxn id="14348" idx="0"/>
          </p:cNvCxnSpPr>
          <p:nvPr/>
        </p:nvCxnSpPr>
        <p:spPr bwMode="auto">
          <a:xfrm rot="16200000" flipV="1">
            <a:off x="3009900" y="3619500"/>
            <a:ext cx="1219200" cy="17526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0" name="TextBox 14"/>
          <p:cNvSpPr txBox="1">
            <a:spLocks noChangeArrowheads="1"/>
          </p:cNvSpPr>
          <p:nvPr/>
        </p:nvSpPr>
        <p:spPr bwMode="auto">
          <a:xfrm>
            <a:off x="1752600" y="44196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Recently Cxld: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0000"/>
                </a:solidFill>
              </a:rPr>
              <a:t>Durango</a:t>
            </a:r>
          </a:p>
        </p:txBody>
      </p:sp>
      <p:cxnSp>
        <p:nvCxnSpPr>
          <p:cNvPr id="14371" name="Straight Connector 46"/>
          <p:cNvCxnSpPr>
            <a:cxnSpLocks noChangeShapeType="1"/>
          </p:cNvCxnSpPr>
          <p:nvPr/>
        </p:nvCxnSpPr>
        <p:spPr bwMode="auto">
          <a:xfrm rot="10800000">
            <a:off x="2743200" y="3733800"/>
            <a:ext cx="1752600" cy="1371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72" name="Picture 6" descr="\\ACR-S04\SHARE\My Pictures\Ace700AirLpCldF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73" name="Straight Connector 49"/>
          <p:cNvCxnSpPr>
            <a:cxnSpLocks noChangeShapeType="1"/>
            <a:stCxn id="14348" idx="0"/>
          </p:cNvCxnSpPr>
          <p:nvPr/>
        </p:nvCxnSpPr>
        <p:spPr bwMode="auto">
          <a:xfrm rot="16200000" flipV="1">
            <a:off x="3124200" y="3733800"/>
            <a:ext cx="1524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4" name="Straight Connector 51"/>
          <p:cNvCxnSpPr>
            <a:cxnSpLocks noChangeShapeType="1"/>
          </p:cNvCxnSpPr>
          <p:nvPr/>
        </p:nvCxnSpPr>
        <p:spPr bwMode="auto">
          <a:xfrm rot="10800000" flipV="1">
            <a:off x="990600" y="3581400"/>
            <a:ext cx="2286000" cy="76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5" name="Straight Connector 53"/>
          <p:cNvCxnSpPr>
            <a:cxnSpLocks noChangeShapeType="1"/>
          </p:cNvCxnSpPr>
          <p:nvPr/>
        </p:nvCxnSpPr>
        <p:spPr bwMode="auto">
          <a:xfrm rot="10800000" flipV="1">
            <a:off x="3276600" y="3048000"/>
            <a:ext cx="2590800" cy="533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6" name="Straight Connector 55"/>
          <p:cNvCxnSpPr>
            <a:cxnSpLocks noChangeShapeType="1"/>
            <a:endCxn id="14347" idx="0"/>
          </p:cNvCxnSpPr>
          <p:nvPr/>
        </p:nvCxnSpPr>
        <p:spPr bwMode="auto">
          <a:xfrm>
            <a:off x="3276600" y="3581400"/>
            <a:ext cx="4267200" cy="2667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Alaska Airlines</a:t>
            </a:r>
            <a:r>
              <a:rPr lang="en-US" dirty="0" smtClean="0"/>
              <a:t>’ Ski Routes</a:t>
            </a:r>
            <a:endParaRPr lang="en-US" dirty="0"/>
          </a:p>
        </p:txBody>
      </p:sp>
      <p:pic>
        <p:nvPicPr>
          <p:cNvPr id="113667" name="Picture 3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191125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52600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hlinkClick r:id="rId3"/>
              </a:rPr>
              <a:t> </a:t>
            </a:r>
            <a:endParaRPr lang="en-US" altLang="en-US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3581400" y="-7938"/>
            <a:ext cx="4902200" cy="5697538"/>
            <a:chOff x="0" y="3589"/>
            <a:chExt cx="3088" cy="3589"/>
          </a:xfrm>
        </p:grpSpPr>
        <p:sp>
          <p:nvSpPr>
            <p:cNvPr id="15392" name="Rectangle 6"/>
            <p:cNvSpPr>
              <a:spLocks noChangeArrowheads="1"/>
            </p:cNvSpPr>
            <p:nvPr/>
          </p:nvSpPr>
          <p:spPr bwMode="auto">
            <a:xfrm>
              <a:off x="0" y="3589"/>
              <a:ext cx="3088" cy="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3" name="Rectangle 7"/>
            <p:cNvSpPr>
              <a:spLocks noChangeArrowheads="1"/>
            </p:cNvSpPr>
            <p:nvPr/>
          </p:nvSpPr>
          <p:spPr bwMode="auto">
            <a:xfrm>
              <a:off x="0" y="3589"/>
              <a:ext cx="3088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1524000"/>
            <a:ext cx="8382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PORTLAND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(PDX)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6200" y="1066800"/>
            <a:ext cx="8382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SEATTLE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(SEA)</a:t>
            </a: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301625" y="228600"/>
            <a:ext cx="8510588" cy="838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Alaska Airlines’ Ski Routes</a:t>
            </a:r>
          </a:p>
        </p:txBody>
      </p:sp>
      <p:pic>
        <p:nvPicPr>
          <p:cNvPr id="15369" name="Picture 14" descr="Horizon Air Bombardier Q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8241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Alaska Airlines / Horizon Ai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497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1" name="Straight Connector 16"/>
          <p:cNvCxnSpPr>
            <a:cxnSpLocks noChangeShapeType="1"/>
          </p:cNvCxnSpPr>
          <p:nvPr/>
        </p:nvCxnSpPr>
        <p:spPr bwMode="auto">
          <a:xfrm rot="10800000">
            <a:off x="1143000" y="1447800"/>
            <a:ext cx="10668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20"/>
          <p:cNvCxnSpPr>
            <a:cxnSpLocks noChangeShapeType="1"/>
          </p:cNvCxnSpPr>
          <p:nvPr/>
        </p:nvCxnSpPr>
        <p:spPr bwMode="auto">
          <a:xfrm>
            <a:off x="1143000" y="1447800"/>
            <a:ext cx="1371600" cy="685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22"/>
          <p:cNvCxnSpPr>
            <a:cxnSpLocks noChangeShapeType="1"/>
          </p:cNvCxnSpPr>
          <p:nvPr/>
        </p:nvCxnSpPr>
        <p:spPr bwMode="auto">
          <a:xfrm rot="16200000" flipV="1">
            <a:off x="342900" y="2476500"/>
            <a:ext cx="1295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228600" y="2286000"/>
            <a:ext cx="17526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Connector 26"/>
          <p:cNvCxnSpPr>
            <a:cxnSpLocks noChangeShapeType="1"/>
          </p:cNvCxnSpPr>
          <p:nvPr/>
        </p:nvCxnSpPr>
        <p:spPr bwMode="auto">
          <a:xfrm rot="16200000" flipH="1">
            <a:off x="1028700" y="1562100"/>
            <a:ext cx="1066800" cy="838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Connector 28"/>
          <p:cNvCxnSpPr>
            <a:cxnSpLocks noChangeShapeType="1"/>
          </p:cNvCxnSpPr>
          <p:nvPr/>
        </p:nvCxnSpPr>
        <p:spPr bwMode="auto">
          <a:xfrm flipV="1">
            <a:off x="609600" y="2514600"/>
            <a:ext cx="1371600" cy="9144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Straight Connector 30"/>
          <p:cNvCxnSpPr>
            <a:cxnSpLocks noChangeShapeType="1"/>
          </p:cNvCxnSpPr>
          <p:nvPr/>
        </p:nvCxnSpPr>
        <p:spPr bwMode="auto">
          <a:xfrm rot="5400000" flipH="1" flipV="1">
            <a:off x="571500" y="3009900"/>
            <a:ext cx="1905000" cy="914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52400" y="3505200"/>
            <a:ext cx="8382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OAKLAND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(OAK)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33400" y="4495800"/>
            <a:ext cx="11430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LOS ANGELES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(LAX)</a:t>
            </a:r>
          </a:p>
        </p:txBody>
      </p:sp>
      <p:sp>
        <p:nvSpPr>
          <p:cNvPr id="15380" name="TextBox 14"/>
          <p:cNvSpPr txBox="1">
            <a:spLocks noChangeArrowheads="1"/>
          </p:cNvSpPr>
          <p:nvPr/>
        </p:nvSpPr>
        <p:spPr bwMode="auto">
          <a:xfrm>
            <a:off x="4038600" y="3276600"/>
            <a:ext cx="2057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Direct Service: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Bozeman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Calgary / Banff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Denver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Kalispell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Kamloops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Kelowna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Redmond / Bend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Reno / Tahoe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Sun Valley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Vancouver</a:t>
            </a:r>
          </a:p>
        </p:txBody>
      </p:sp>
      <p:cxnSp>
        <p:nvCxnSpPr>
          <p:cNvPr id="15381" name="Straight Connector 35"/>
          <p:cNvCxnSpPr>
            <a:cxnSpLocks noChangeShapeType="1"/>
          </p:cNvCxnSpPr>
          <p:nvPr/>
        </p:nvCxnSpPr>
        <p:spPr bwMode="auto">
          <a:xfrm rot="10800000" flipV="1">
            <a:off x="1143000" y="1143000"/>
            <a:ext cx="5334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Straight Connector 37"/>
          <p:cNvCxnSpPr>
            <a:cxnSpLocks noChangeShapeType="1"/>
          </p:cNvCxnSpPr>
          <p:nvPr/>
        </p:nvCxnSpPr>
        <p:spPr bwMode="auto">
          <a:xfrm rot="5400000" flipH="1" flipV="1">
            <a:off x="1104900" y="1028700"/>
            <a:ext cx="457200" cy="381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3" name="Straight Connector 39"/>
          <p:cNvCxnSpPr>
            <a:cxnSpLocks noChangeShapeType="1"/>
          </p:cNvCxnSpPr>
          <p:nvPr/>
        </p:nvCxnSpPr>
        <p:spPr bwMode="auto">
          <a:xfrm flipV="1">
            <a:off x="1143000" y="1066800"/>
            <a:ext cx="1219200" cy="381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4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990601" y="1295400"/>
            <a:ext cx="3048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5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647700" y="1409700"/>
            <a:ext cx="7620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6" name="Straight Connector 51"/>
          <p:cNvCxnSpPr>
            <a:cxnSpLocks noChangeShapeType="1"/>
          </p:cNvCxnSpPr>
          <p:nvPr/>
        </p:nvCxnSpPr>
        <p:spPr bwMode="auto">
          <a:xfrm rot="5400000" flipH="1" flipV="1">
            <a:off x="457201" y="3810000"/>
            <a:ext cx="12192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7" name="Straight Connector 53"/>
          <p:cNvCxnSpPr>
            <a:cxnSpLocks noChangeShapeType="1"/>
          </p:cNvCxnSpPr>
          <p:nvPr/>
        </p:nvCxnSpPr>
        <p:spPr bwMode="auto">
          <a:xfrm rot="16200000" flipH="1">
            <a:off x="800100" y="20193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8" name="Straight Connector 55"/>
          <p:cNvCxnSpPr>
            <a:cxnSpLocks noChangeShapeType="1"/>
          </p:cNvCxnSpPr>
          <p:nvPr/>
        </p:nvCxnSpPr>
        <p:spPr bwMode="auto">
          <a:xfrm rot="16200000" flipV="1">
            <a:off x="-76200" y="3276600"/>
            <a:ext cx="2209800" cy="762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9" name="Straight Connector 57"/>
          <p:cNvCxnSpPr>
            <a:cxnSpLocks noChangeShapeType="1"/>
          </p:cNvCxnSpPr>
          <p:nvPr/>
        </p:nvCxnSpPr>
        <p:spPr bwMode="auto">
          <a:xfrm rot="5400000">
            <a:off x="685800" y="1752600"/>
            <a:ext cx="7620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Straight Connector 59"/>
          <p:cNvCxnSpPr>
            <a:cxnSpLocks noChangeShapeType="1"/>
          </p:cNvCxnSpPr>
          <p:nvPr/>
        </p:nvCxnSpPr>
        <p:spPr bwMode="auto">
          <a:xfrm rot="16200000" flipH="1">
            <a:off x="1143000" y="1447800"/>
            <a:ext cx="2133600" cy="2133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Straight Connector 61"/>
          <p:cNvCxnSpPr>
            <a:cxnSpLocks noChangeShapeType="1"/>
          </p:cNvCxnSpPr>
          <p:nvPr/>
        </p:nvCxnSpPr>
        <p:spPr bwMode="auto">
          <a:xfrm>
            <a:off x="914400" y="1905000"/>
            <a:ext cx="2362200" cy="1676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Continental Airlines’ </a:t>
            </a:r>
            <a:r>
              <a:rPr lang="en-US" dirty="0" smtClean="0"/>
              <a:t>Ski Routes</a:t>
            </a:r>
            <a:endParaRPr lang="en-US" dirty="0"/>
          </a:p>
        </p:txBody>
      </p:sp>
      <p:pic>
        <p:nvPicPr>
          <p:cNvPr id="110595" name="Picture 1027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191125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364" name="Rectangle 1028"/>
          <p:cNvSpPr>
            <a:spLocks noChangeArrowheads="1"/>
          </p:cNvSpPr>
          <p:nvPr/>
        </p:nvSpPr>
        <p:spPr bwMode="auto">
          <a:xfrm>
            <a:off x="4191000" y="5715000"/>
            <a:ext cx="1295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HOUSTON / BUSH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(IAH)</a:t>
            </a:r>
          </a:p>
        </p:txBody>
      </p:sp>
      <p:sp>
        <p:nvSpPr>
          <p:cNvPr id="16389" name="Text Box 1029"/>
          <p:cNvSpPr txBox="1">
            <a:spLocks noChangeArrowheads="1"/>
          </p:cNvSpPr>
          <p:nvPr/>
        </p:nvSpPr>
        <p:spPr bwMode="auto">
          <a:xfrm>
            <a:off x="1752600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hlinkClick r:id="rId3"/>
              </a:rPr>
              <a:t> </a:t>
            </a:r>
            <a:endParaRPr lang="en-US" altLang="en-US"/>
          </a:p>
        </p:txBody>
      </p:sp>
      <p:grpSp>
        <p:nvGrpSpPr>
          <p:cNvPr id="16390" name="Group 1030"/>
          <p:cNvGrpSpPr>
            <a:grpSpLocks/>
          </p:cNvGrpSpPr>
          <p:nvPr/>
        </p:nvGrpSpPr>
        <p:grpSpPr bwMode="auto">
          <a:xfrm>
            <a:off x="3581400" y="-7938"/>
            <a:ext cx="4902200" cy="5697538"/>
            <a:chOff x="0" y="3589"/>
            <a:chExt cx="3088" cy="3589"/>
          </a:xfrm>
        </p:grpSpPr>
        <p:sp>
          <p:nvSpPr>
            <p:cNvPr id="16418" name="Rectangle 1031"/>
            <p:cNvSpPr>
              <a:spLocks noChangeArrowheads="1"/>
            </p:cNvSpPr>
            <p:nvPr/>
          </p:nvSpPr>
          <p:spPr bwMode="auto">
            <a:xfrm>
              <a:off x="0" y="3589"/>
              <a:ext cx="3088" cy="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19" name="Rectangle 1032"/>
            <p:cNvSpPr>
              <a:spLocks noChangeArrowheads="1"/>
            </p:cNvSpPr>
            <p:nvPr/>
          </p:nvSpPr>
          <p:spPr bwMode="auto">
            <a:xfrm>
              <a:off x="0" y="3589"/>
              <a:ext cx="3088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6391" name="Line 1033"/>
          <p:cNvSpPr>
            <a:spLocks noChangeShapeType="1"/>
          </p:cNvSpPr>
          <p:nvPr/>
        </p:nvSpPr>
        <p:spPr bwMode="auto">
          <a:xfrm flipH="1" flipV="1">
            <a:off x="3048000" y="3581400"/>
            <a:ext cx="17526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2" name="Line 1034"/>
          <p:cNvSpPr>
            <a:spLocks noChangeShapeType="1"/>
          </p:cNvSpPr>
          <p:nvPr/>
        </p:nvSpPr>
        <p:spPr bwMode="auto">
          <a:xfrm flipH="1">
            <a:off x="3048000" y="3124200"/>
            <a:ext cx="4953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Rectangle 1036"/>
          <p:cNvSpPr>
            <a:spLocks noChangeArrowheads="1"/>
          </p:cNvSpPr>
          <p:nvPr/>
        </p:nvSpPr>
        <p:spPr bwMode="auto">
          <a:xfrm>
            <a:off x="6324600" y="2590800"/>
            <a:ext cx="9906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CLEVELAND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(CLE)</a:t>
            </a:r>
          </a:p>
        </p:txBody>
      </p:sp>
      <p:sp>
        <p:nvSpPr>
          <p:cNvPr id="15371" name="Rectangle 1037"/>
          <p:cNvSpPr>
            <a:spLocks noChangeArrowheads="1"/>
          </p:cNvSpPr>
          <p:nvPr/>
        </p:nvSpPr>
        <p:spPr bwMode="auto">
          <a:xfrm>
            <a:off x="7467600" y="3276600"/>
            <a:ext cx="9906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NEWARK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(EWR)</a:t>
            </a:r>
          </a:p>
        </p:txBody>
      </p:sp>
      <p:pic>
        <p:nvPicPr>
          <p:cNvPr id="16395" name="Picture 6" descr="http://www.continental.com/web/format/img/logos/co/photo_757_02_72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18065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Rot="1" noChangeArrowheads="1"/>
          </p:cNvSpPr>
          <p:nvPr/>
        </p:nvSpPr>
        <p:spPr bwMode="auto">
          <a:xfrm>
            <a:off x="301625" y="228600"/>
            <a:ext cx="8510588" cy="838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Continental Airlines’ Ski Routes</a:t>
            </a:r>
          </a:p>
        </p:txBody>
      </p:sp>
      <p:pic>
        <p:nvPicPr>
          <p:cNvPr id="16397" name="Picture 18" descr="Continental Airlin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000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8" name="Straight Connector 21"/>
          <p:cNvCxnSpPr>
            <a:cxnSpLocks noChangeShapeType="1"/>
          </p:cNvCxnSpPr>
          <p:nvPr/>
        </p:nvCxnSpPr>
        <p:spPr bwMode="auto">
          <a:xfrm rot="16200000" flipV="1">
            <a:off x="2819400" y="3657600"/>
            <a:ext cx="2209800" cy="1752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Connector 23"/>
          <p:cNvCxnSpPr>
            <a:cxnSpLocks noChangeShapeType="1"/>
            <a:endCxn id="16392" idx="0"/>
          </p:cNvCxnSpPr>
          <p:nvPr/>
        </p:nvCxnSpPr>
        <p:spPr bwMode="auto">
          <a:xfrm flipV="1">
            <a:off x="3048000" y="3124200"/>
            <a:ext cx="4953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Straight Connector 25"/>
          <p:cNvCxnSpPr>
            <a:cxnSpLocks noChangeShapeType="1"/>
          </p:cNvCxnSpPr>
          <p:nvPr/>
        </p:nvCxnSpPr>
        <p:spPr bwMode="auto">
          <a:xfrm rot="16200000" flipV="1">
            <a:off x="2819400" y="3657600"/>
            <a:ext cx="1981200" cy="1981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Connector 27"/>
          <p:cNvCxnSpPr>
            <a:cxnSpLocks noChangeShapeType="1"/>
          </p:cNvCxnSpPr>
          <p:nvPr/>
        </p:nvCxnSpPr>
        <p:spPr bwMode="auto">
          <a:xfrm>
            <a:off x="2819400" y="3657600"/>
            <a:ext cx="914400" cy="914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Straight Connector 29"/>
          <p:cNvCxnSpPr>
            <a:cxnSpLocks noChangeShapeType="1"/>
            <a:stCxn id="16392" idx="0"/>
          </p:cNvCxnSpPr>
          <p:nvPr/>
        </p:nvCxnSpPr>
        <p:spPr bwMode="auto">
          <a:xfrm rot="5400000">
            <a:off x="5143500" y="800100"/>
            <a:ext cx="533400" cy="5181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Straight Connector 31"/>
          <p:cNvCxnSpPr>
            <a:cxnSpLocks noChangeShapeType="1"/>
            <a:endCxn id="16391" idx="0"/>
          </p:cNvCxnSpPr>
          <p:nvPr/>
        </p:nvCxnSpPr>
        <p:spPr bwMode="auto">
          <a:xfrm>
            <a:off x="1066800" y="3200400"/>
            <a:ext cx="3733800" cy="2438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Straight Connector 33"/>
          <p:cNvCxnSpPr>
            <a:cxnSpLocks noChangeShapeType="1"/>
          </p:cNvCxnSpPr>
          <p:nvPr/>
        </p:nvCxnSpPr>
        <p:spPr bwMode="auto">
          <a:xfrm rot="16200000" flipV="1">
            <a:off x="685800" y="1524000"/>
            <a:ext cx="4495800" cy="3733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Straight Connector 35"/>
          <p:cNvCxnSpPr>
            <a:cxnSpLocks noChangeShapeType="1"/>
          </p:cNvCxnSpPr>
          <p:nvPr/>
        </p:nvCxnSpPr>
        <p:spPr bwMode="auto">
          <a:xfrm rot="16200000" flipV="1">
            <a:off x="1295400" y="2133600"/>
            <a:ext cx="4572000" cy="2438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6" name="Straight Connector 37"/>
          <p:cNvCxnSpPr>
            <a:cxnSpLocks noChangeShapeType="1"/>
            <a:stCxn id="16392" idx="0"/>
          </p:cNvCxnSpPr>
          <p:nvPr/>
        </p:nvCxnSpPr>
        <p:spPr bwMode="auto">
          <a:xfrm rot="5400000" flipH="1">
            <a:off x="7315200" y="2438400"/>
            <a:ext cx="11430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7" name="TextBox 14"/>
          <p:cNvSpPr txBox="1">
            <a:spLocks noChangeArrowheads="1"/>
          </p:cNvSpPr>
          <p:nvPr/>
        </p:nvSpPr>
        <p:spPr bwMode="auto">
          <a:xfrm>
            <a:off x="5257800" y="3505200"/>
            <a:ext cx="2057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Direct Service: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Calgary / Banff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Denver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Montrose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Mont Tremblant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Reno / Tahoe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Salt Lake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Steamboat / Hayden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Vail / Eagle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Vancouver</a:t>
            </a:r>
          </a:p>
        </p:txBody>
      </p:sp>
      <p:cxnSp>
        <p:nvCxnSpPr>
          <p:cNvPr id="16408" name="Straight Connector 40"/>
          <p:cNvCxnSpPr>
            <a:cxnSpLocks noChangeShapeType="1"/>
            <a:stCxn id="16391" idx="0"/>
          </p:cNvCxnSpPr>
          <p:nvPr/>
        </p:nvCxnSpPr>
        <p:spPr bwMode="auto">
          <a:xfrm rot="16200000" flipV="1">
            <a:off x="2209800" y="3048000"/>
            <a:ext cx="2971800" cy="2209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9" name="Straight Connector 42"/>
          <p:cNvCxnSpPr>
            <a:cxnSpLocks noChangeShapeType="1"/>
          </p:cNvCxnSpPr>
          <p:nvPr/>
        </p:nvCxnSpPr>
        <p:spPr bwMode="auto">
          <a:xfrm rot="16200000" flipV="1">
            <a:off x="2895600" y="3733800"/>
            <a:ext cx="1981200" cy="1828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0" name="Straight Connector 44"/>
          <p:cNvCxnSpPr>
            <a:cxnSpLocks noChangeShapeType="1"/>
            <a:stCxn id="16391" idx="0"/>
          </p:cNvCxnSpPr>
          <p:nvPr/>
        </p:nvCxnSpPr>
        <p:spPr bwMode="auto">
          <a:xfrm rot="16200000" flipV="1">
            <a:off x="2971800" y="3810000"/>
            <a:ext cx="1676400" cy="19812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1" name="TextBox 14"/>
          <p:cNvSpPr txBox="1">
            <a:spLocks noChangeArrowheads="1"/>
          </p:cNvSpPr>
          <p:nvPr/>
        </p:nvSpPr>
        <p:spPr bwMode="auto">
          <a:xfrm>
            <a:off x="304800" y="1905000"/>
            <a:ext cx="1676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Recently Cxld: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0000"/>
                </a:solidFill>
              </a:rPr>
              <a:t>Durango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0000"/>
                </a:solidFill>
              </a:rPr>
              <a:t>Gunnison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0000"/>
                </a:solidFill>
              </a:rPr>
              <a:t>Jackson Hole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0000"/>
                </a:solidFill>
              </a:rPr>
              <a:t>LAX - Montrose</a:t>
            </a:r>
          </a:p>
        </p:txBody>
      </p:sp>
      <p:cxnSp>
        <p:nvCxnSpPr>
          <p:cNvPr id="16412" name="Straight Connector 47"/>
          <p:cNvCxnSpPr>
            <a:cxnSpLocks noChangeShapeType="1"/>
          </p:cNvCxnSpPr>
          <p:nvPr/>
        </p:nvCxnSpPr>
        <p:spPr bwMode="auto">
          <a:xfrm flipV="1">
            <a:off x="1066800" y="3657600"/>
            <a:ext cx="1752600" cy="7620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Straight Connector 51"/>
          <p:cNvCxnSpPr>
            <a:cxnSpLocks noChangeShapeType="1"/>
          </p:cNvCxnSpPr>
          <p:nvPr/>
        </p:nvCxnSpPr>
        <p:spPr bwMode="auto">
          <a:xfrm rot="16200000" flipH="1">
            <a:off x="2971800" y="3810000"/>
            <a:ext cx="2133600" cy="1524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Straight Connector 53"/>
          <p:cNvCxnSpPr>
            <a:cxnSpLocks noChangeShapeType="1"/>
          </p:cNvCxnSpPr>
          <p:nvPr/>
        </p:nvCxnSpPr>
        <p:spPr bwMode="auto">
          <a:xfrm flipV="1">
            <a:off x="3276600" y="3048000"/>
            <a:ext cx="3581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5" name="Straight Connector 55"/>
          <p:cNvCxnSpPr>
            <a:cxnSpLocks noChangeShapeType="1"/>
          </p:cNvCxnSpPr>
          <p:nvPr/>
        </p:nvCxnSpPr>
        <p:spPr bwMode="auto">
          <a:xfrm flipV="1">
            <a:off x="3276600" y="3124200"/>
            <a:ext cx="4724400" cy="381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6" name="Straight Connector 57"/>
          <p:cNvCxnSpPr>
            <a:cxnSpLocks noChangeShapeType="1"/>
          </p:cNvCxnSpPr>
          <p:nvPr/>
        </p:nvCxnSpPr>
        <p:spPr bwMode="auto">
          <a:xfrm rot="10800000">
            <a:off x="2286000" y="3200400"/>
            <a:ext cx="2514600" cy="2438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7" name="Straight Connector 59"/>
          <p:cNvCxnSpPr>
            <a:cxnSpLocks noChangeShapeType="1"/>
            <a:endCxn id="16392" idx="0"/>
          </p:cNvCxnSpPr>
          <p:nvPr/>
        </p:nvCxnSpPr>
        <p:spPr bwMode="auto">
          <a:xfrm flipV="1">
            <a:off x="2286000" y="3124200"/>
            <a:ext cx="57150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Delta Air Lines’ </a:t>
            </a:r>
            <a:r>
              <a:rPr lang="en-US" dirty="0" smtClean="0"/>
              <a:t>Ski Routes</a:t>
            </a:r>
            <a:endParaRPr lang="en-US" dirty="0"/>
          </a:p>
        </p:txBody>
      </p:sp>
      <p:pic>
        <p:nvPicPr>
          <p:cNvPr id="109571" name="Picture 2051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191125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7412" name="Text Box 2052"/>
          <p:cNvSpPr txBox="1">
            <a:spLocks noChangeArrowheads="1"/>
          </p:cNvSpPr>
          <p:nvPr/>
        </p:nvSpPr>
        <p:spPr bwMode="auto">
          <a:xfrm>
            <a:off x="1752600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hlinkClick r:id="rId3"/>
              </a:rPr>
              <a:t> </a:t>
            </a:r>
            <a:endParaRPr lang="en-US" altLang="en-US"/>
          </a:p>
        </p:txBody>
      </p:sp>
      <p:grpSp>
        <p:nvGrpSpPr>
          <p:cNvPr id="17413" name="Group 2053"/>
          <p:cNvGrpSpPr>
            <a:grpSpLocks/>
          </p:cNvGrpSpPr>
          <p:nvPr/>
        </p:nvGrpSpPr>
        <p:grpSpPr bwMode="auto">
          <a:xfrm>
            <a:off x="3581400" y="-7938"/>
            <a:ext cx="4902200" cy="5697538"/>
            <a:chOff x="0" y="3589"/>
            <a:chExt cx="3088" cy="3589"/>
          </a:xfrm>
        </p:grpSpPr>
        <p:sp>
          <p:nvSpPr>
            <p:cNvPr id="17454" name="Rectangle 2054"/>
            <p:cNvSpPr>
              <a:spLocks noChangeArrowheads="1"/>
            </p:cNvSpPr>
            <p:nvPr/>
          </p:nvSpPr>
          <p:spPr bwMode="auto">
            <a:xfrm>
              <a:off x="0" y="3589"/>
              <a:ext cx="3088" cy="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5" name="Rectangle 2055"/>
            <p:cNvSpPr>
              <a:spLocks noChangeArrowheads="1"/>
            </p:cNvSpPr>
            <p:nvPr/>
          </p:nvSpPr>
          <p:spPr bwMode="auto">
            <a:xfrm>
              <a:off x="0" y="3589"/>
              <a:ext cx="3088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6390" name="Rectangle 2056"/>
          <p:cNvSpPr>
            <a:spLocks noChangeArrowheads="1"/>
          </p:cNvSpPr>
          <p:nvPr/>
        </p:nvSpPr>
        <p:spPr bwMode="auto">
          <a:xfrm>
            <a:off x="7543800" y="2514600"/>
            <a:ext cx="11430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NY / KENNEDY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(JFK)</a:t>
            </a:r>
          </a:p>
        </p:txBody>
      </p:sp>
      <p:sp>
        <p:nvSpPr>
          <p:cNvPr id="17415" name="Line 2057"/>
          <p:cNvSpPr>
            <a:spLocks noChangeShapeType="1"/>
          </p:cNvSpPr>
          <p:nvPr/>
        </p:nvSpPr>
        <p:spPr bwMode="auto">
          <a:xfrm>
            <a:off x="2286000" y="3276600"/>
            <a:ext cx="762000" cy="304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6" name="Line 2061"/>
          <p:cNvSpPr>
            <a:spLocks noChangeShapeType="1"/>
          </p:cNvSpPr>
          <p:nvPr/>
        </p:nvSpPr>
        <p:spPr bwMode="auto">
          <a:xfrm flipH="1" flipV="1">
            <a:off x="3048000" y="3581400"/>
            <a:ext cx="3581400" cy="1143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7" name="Rectangle 2063"/>
          <p:cNvSpPr>
            <a:spLocks noChangeArrowheads="1"/>
          </p:cNvSpPr>
          <p:nvPr/>
        </p:nvSpPr>
        <p:spPr bwMode="auto">
          <a:xfrm>
            <a:off x="533400" y="2743200"/>
            <a:ext cx="11430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SALT LAKE CITY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(SLC)</a:t>
            </a:r>
          </a:p>
        </p:txBody>
      </p:sp>
      <p:sp>
        <p:nvSpPr>
          <p:cNvPr id="16398" name="Rectangle 2064"/>
          <p:cNvSpPr>
            <a:spLocks noChangeArrowheads="1"/>
          </p:cNvSpPr>
          <p:nvPr/>
        </p:nvSpPr>
        <p:spPr bwMode="auto">
          <a:xfrm>
            <a:off x="6553200" y="3581400"/>
            <a:ext cx="9906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CINCINNATI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(CVG)</a:t>
            </a:r>
          </a:p>
        </p:txBody>
      </p:sp>
      <p:sp>
        <p:nvSpPr>
          <p:cNvPr id="16399" name="Rectangle 2065"/>
          <p:cNvSpPr>
            <a:spLocks noChangeArrowheads="1"/>
          </p:cNvSpPr>
          <p:nvPr/>
        </p:nvSpPr>
        <p:spPr bwMode="auto">
          <a:xfrm>
            <a:off x="6705600" y="4495800"/>
            <a:ext cx="10668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ATLANTA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(ATL)</a:t>
            </a:r>
          </a:p>
        </p:txBody>
      </p:sp>
      <p:sp>
        <p:nvSpPr>
          <p:cNvPr id="17420" name="Rectangle 2068"/>
          <p:cNvSpPr>
            <a:spLocks noChangeArrowheads="1"/>
          </p:cNvSpPr>
          <p:nvPr/>
        </p:nvSpPr>
        <p:spPr bwMode="auto">
          <a:xfrm>
            <a:off x="-6350" y="3108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7421" name="Picture 7" descr="DELCRJ 700 high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4287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 txBox="1">
            <a:spLocks noRot="1" noChangeArrowheads="1"/>
          </p:cNvSpPr>
          <p:nvPr/>
        </p:nvSpPr>
        <p:spPr bwMode="auto">
          <a:xfrm>
            <a:off x="301625" y="228600"/>
            <a:ext cx="8510588" cy="838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Delta Air Lines’ Ski Routes</a:t>
            </a:r>
          </a:p>
        </p:txBody>
      </p:sp>
      <p:pic>
        <p:nvPicPr>
          <p:cNvPr id="17423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2524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5" descr="http://media.delta.com/images/737-800_Winglets_n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22113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5" name="Straight Connector 30"/>
          <p:cNvCxnSpPr>
            <a:cxnSpLocks noChangeShapeType="1"/>
            <a:stCxn id="17416" idx="0"/>
          </p:cNvCxnSpPr>
          <p:nvPr/>
        </p:nvCxnSpPr>
        <p:spPr bwMode="auto">
          <a:xfrm rot="16200000" flipV="1">
            <a:off x="4267200" y="2362200"/>
            <a:ext cx="1219200" cy="3505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Straight Connector 32"/>
          <p:cNvCxnSpPr>
            <a:cxnSpLocks noChangeShapeType="1"/>
            <a:stCxn id="17416" idx="0"/>
          </p:cNvCxnSpPr>
          <p:nvPr/>
        </p:nvCxnSpPr>
        <p:spPr bwMode="auto">
          <a:xfrm rot="16200000" flipV="1">
            <a:off x="4152900" y="2247900"/>
            <a:ext cx="1371600" cy="35814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Connector 34"/>
          <p:cNvCxnSpPr>
            <a:cxnSpLocks noChangeShapeType="1"/>
          </p:cNvCxnSpPr>
          <p:nvPr/>
        </p:nvCxnSpPr>
        <p:spPr bwMode="auto">
          <a:xfrm>
            <a:off x="2286000" y="3276600"/>
            <a:ext cx="762000" cy="762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Connector 36"/>
          <p:cNvCxnSpPr>
            <a:cxnSpLocks noChangeShapeType="1"/>
          </p:cNvCxnSpPr>
          <p:nvPr/>
        </p:nvCxnSpPr>
        <p:spPr bwMode="auto">
          <a:xfrm flipV="1">
            <a:off x="3048000" y="2971800"/>
            <a:ext cx="5029200" cy="3810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Connector 38"/>
          <p:cNvCxnSpPr>
            <a:cxnSpLocks noChangeShapeType="1"/>
          </p:cNvCxnSpPr>
          <p:nvPr/>
        </p:nvCxnSpPr>
        <p:spPr bwMode="auto">
          <a:xfrm>
            <a:off x="3124200" y="3505200"/>
            <a:ext cx="33528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Straight Connector 42"/>
          <p:cNvCxnSpPr>
            <a:cxnSpLocks noChangeShapeType="1"/>
          </p:cNvCxnSpPr>
          <p:nvPr/>
        </p:nvCxnSpPr>
        <p:spPr bwMode="auto">
          <a:xfrm flipV="1">
            <a:off x="3048000" y="3048000"/>
            <a:ext cx="4953000" cy="3048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Straight Connector 44"/>
          <p:cNvCxnSpPr>
            <a:cxnSpLocks noChangeShapeType="1"/>
            <a:endCxn id="17415" idx="0"/>
          </p:cNvCxnSpPr>
          <p:nvPr/>
        </p:nvCxnSpPr>
        <p:spPr bwMode="auto">
          <a:xfrm rot="5400000">
            <a:off x="2133600" y="2819400"/>
            <a:ext cx="6096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2" name="Straight Connector 46"/>
          <p:cNvCxnSpPr>
            <a:cxnSpLocks noChangeShapeType="1"/>
            <a:endCxn id="17416" idx="0"/>
          </p:cNvCxnSpPr>
          <p:nvPr/>
        </p:nvCxnSpPr>
        <p:spPr bwMode="auto">
          <a:xfrm>
            <a:off x="2590800" y="2667000"/>
            <a:ext cx="4038600" cy="20574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Straight Connector 48"/>
          <p:cNvCxnSpPr>
            <a:cxnSpLocks noChangeShapeType="1"/>
          </p:cNvCxnSpPr>
          <p:nvPr/>
        </p:nvCxnSpPr>
        <p:spPr bwMode="auto">
          <a:xfrm>
            <a:off x="1066800" y="3200400"/>
            <a:ext cx="12192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Straight Connector 50"/>
          <p:cNvCxnSpPr>
            <a:cxnSpLocks noChangeShapeType="1"/>
          </p:cNvCxnSpPr>
          <p:nvPr/>
        </p:nvCxnSpPr>
        <p:spPr bwMode="auto">
          <a:xfrm rot="5400000" flipH="1" flipV="1">
            <a:off x="457201" y="3810000"/>
            <a:ext cx="1219200" cy="3175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76200" y="4495800"/>
            <a:ext cx="10668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LOS ANGELES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(LAX)</a:t>
            </a:r>
          </a:p>
        </p:txBody>
      </p:sp>
      <p:sp>
        <p:nvSpPr>
          <p:cNvPr id="53" name="Rectangle 2056"/>
          <p:cNvSpPr>
            <a:spLocks noChangeArrowheads="1"/>
          </p:cNvSpPr>
          <p:nvPr/>
        </p:nvSpPr>
        <p:spPr bwMode="auto">
          <a:xfrm>
            <a:off x="7391400" y="3124200"/>
            <a:ext cx="12192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NY / LAGUARDIA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(LGA)</a:t>
            </a:r>
          </a:p>
        </p:txBody>
      </p:sp>
      <p:cxnSp>
        <p:nvCxnSpPr>
          <p:cNvPr id="17437" name="Straight Connector 54"/>
          <p:cNvCxnSpPr>
            <a:cxnSpLocks noChangeShapeType="1"/>
            <a:stCxn id="17416" idx="0"/>
          </p:cNvCxnSpPr>
          <p:nvPr/>
        </p:nvCxnSpPr>
        <p:spPr bwMode="auto">
          <a:xfrm rot="16200000" flipV="1">
            <a:off x="4343400" y="2438400"/>
            <a:ext cx="990600" cy="35814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8" name="Straight Connector 56"/>
          <p:cNvCxnSpPr>
            <a:cxnSpLocks noChangeShapeType="1"/>
          </p:cNvCxnSpPr>
          <p:nvPr/>
        </p:nvCxnSpPr>
        <p:spPr bwMode="auto">
          <a:xfrm rot="16200000" flipH="1">
            <a:off x="3048000" y="3733800"/>
            <a:ext cx="1295400" cy="12954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9" name="Straight Connector 60"/>
          <p:cNvCxnSpPr>
            <a:cxnSpLocks noChangeShapeType="1"/>
            <a:stCxn id="17415" idx="0"/>
          </p:cNvCxnSpPr>
          <p:nvPr/>
        </p:nvCxnSpPr>
        <p:spPr bwMode="auto">
          <a:xfrm rot="5400000" flipH="1" flipV="1">
            <a:off x="1866900" y="2628900"/>
            <a:ext cx="1066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0" name="Straight Connector 64"/>
          <p:cNvCxnSpPr>
            <a:cxnSpLocks noChangeShapeType="1"/>
            <a:stCxn id="17415" idx="0"/>
          </p:cNvCxnSpPr>
          <p:nvPr/>
        </p:nvCxnSpPr>
        <p:spPr bwMode="auto">
          <a:xfrm rot="5400000" flipH="1">
            <a:off x="1447800" y="2438400"/>
            <a:ext cx="16002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1" name="Straight Connector 66"/>
          <p:cNvCxnSpPr>
            <a:cxnSpLocks noChangeShapeType="1"/>
          </p:cNvCxnSpPr>
          <p:nvPr/>
        </p:nvCxnSpPr>
        <p:spPr bwMode="auto">
          <a:xfrm rot="10800000">
            <a:off x="2514600" y="2209800"/>
            <a:ext cx="4114800" cy="25146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2" name="Straight Connector 68"/>
          <p:cNvCxnSpPr>
            <a:cxnSpLocks noChangeShapeType="1"/>
            <a:stCxn id="17415" idx="0"/>
          </p:cNvCxnSpPr>
          <p:nvPr/>
        </p:nvCxnSpPr>
        <p:spPr bwMode="auto">
          <a:xfrm rot="5400000" flipH="1">
            <a:off x="1752600" y="2743200"/>
            <a:ext cx="762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3" name="Straight Connector 70"/>
          <p:cNvCxnSpPr>
            <a:cxnSpLocks noChangeShapeType="1"/>
          </p:cNvCxnSpPr>
          <p:nvPr/>
        </p:nvCxnSpPr>
        <p:spPr bwMode="auto">
          <a:xfrm rot="10800000">
            <a:off x="1066800" y="3200400"/>
            <a:ext cx="5562600" cy="15240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4" name="Straight Connector 72"/>
          <p:cNvCxnSpPr>
            <a:cxnSpLocks noChangeShapeType="1"/>
          </p:cNvCxnSpPr>
          <p:nvPr/>
        </p:nvCxnSpPr>
        <p:spPr bwMode="auto">
          <a:xfrm rot="5400000" flipH="1" flipV="1">
            <a:off x="1219200" y="2133600"/>
            <a:ext cx="2209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5" name="Straight Connector 74"/>
          <p:cNvCxnSpPr>
            <a:cxnSpLocks noChangeShapeType="1"/>
            <a:stCxn id="17415" idx="0"/>
          </p:cNvCxnSpPr>
          <p:nvPr/>
        </p:nvCxnSpPr>
        <p:spPr bwMode="auto">
          <a:xfrm rot="5400000" flipH="1">
            <a:off x="647700" y="1638300"/>
            <a:ext cx="21336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6" name="Straight Connector 76"/>
          <p:cNvCxnSpPr>
            <a:cxnSpLocks noChangeShapeType="1"/>
            <a:endCxn id="17416" idx="0"/>
          </p:cNvCxnSpPr>
          <p:nvPr/>
        </p:nvCxnSpPr>
        <p:spPr bwMode="auto">
          <a:xfrm>
            <a:off x="1143000" y="1143000"/>
            <a:ext cx="5486400" cy="35814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7" name="Straight Connector 78"/>
          <p:cNvCxnSpPr>
            <a:cxnSpLocks noChangeShapeType="1"/>
          </p:cNvCxnSpPr>
          <p:nvPr/>
        </p:nvCxnSpPr>
        <p:spPr bwMode="auto">
          <a:xfrm>
            <a:off x="990600" y="2209800"/>
            <a:ext cx="1295400" cy="10668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8" name="Straight Connector 80"/>
          <p:cNvCxnSpPr>
            <a:cxnSpLocks noChangeShapeType="1"/>
            <a:endCxn id="17415" idx="0"/>
          </p:cNvCxnSpPr>
          <p:nvPr/>
        </p:nvCxnSpPr>
        <p:spPr bwMode="auto">
          <a:xfrm rot="10800000">
            <a:off x="2286000" y="3276600"/>
            <a:ext cx="533400" cy="381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9" name="Straight Connector 82"/>
          <p:cNvCxnSpPr>
            <a:cxnSpLocks noChangeShapeType="1"/>
          </p:cNvCxnSpPr>
          <p:nvPr/>
        </p:nvCxnSpPr>
        <p:spPr bwMode="auto">
          <a:xfrm>
            <a:off x="2286000" y="3276600"/>
            <a:ext cx="533400" cy="4572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50" name="Straight Connector 84"/>
          <p:cNvCxnSpPr>
            <a:cxnSpLocks noChangeShapeType="1"/>
            <a:endCxn id="17416" idx="0"/>
          </p:cNvCxnSpPr>
          <p:nvPr/>
        </p:nvCxnSpPr>
        <p:spPr bwMode="auto">
          <a:xfrm>
            <a:off x="2819400" y="3733800"/>
            <a:ext cx="3810000" cy="9906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51" name="Straight Connector 86"/>
          <p:cNvCxnSpPr>
            <a:cxnSpLocks noChangeShapeType="1"/>
            <a:stCxn id="17415" idx="0"/>
          </p:cNvCxnSpPr>
          <p:nvPr/>
        </p:nvCxnSpPr>
        <p:spPr bwMode="auto">
          <a:xfrm rot="16200000" flipH="1">
            <a:off x="2247900" y="3314700"/>
            <a:ext cx="609600" cy="5334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52" name="TextBox 14"/>
          <p:cNvSpPr txBox="1">
            <a:spLocks noChangeArrowheads="1"/>
          </p:cNvSpPr>
          <p:nvPr/>
        </p:nvSpPr>
        <p:spPr bwMode="auto">
          <a:xfrm>
            <a:off x="1066800" y="3317875"/>
            <a:ext cx="2057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Direct Service: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FF00"/>
                </a:solidFill>
              </a:rPr>
              <a:t>Aspen / Snowmass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Bozeman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Calgary / Banff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FF00"/>
                </a:solidFill>
              </a:rPr>
              <a:t>Durango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Grand Junction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Jackson Hole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Kalispell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Montrose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Rapid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FF00"/>
                </a:solidFill>
              </a:rPr>
              <a:t>Redmond / Bend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Reno / Tahoe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FF00"/>
                </a:solidFill>
              </a:rPr>
              <a:t>Steamboat / Hayden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Sun Valley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Vail / Eagle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Vancouver</a:t>
            </a:r>
          </a:p>
        </p:txBody>
      </p:sp>
      <p:cxnSp>
        <p:nvCxnSpPr>
          <p:cNvPr id="17453" name="Straight Connector 89"/>
          <p:cNvCxnSpPr>
            <a:cxnSpLocks noChangeShapeType="1"/>
          </p:cNvCxnSpPr>
          <p:nvPr/>
        </p:nvCxnSpPr>
        <p:spPr bwMode="auto">
          <a:xfrm flipV="1">
            <a:off x="2286000" y="2667000"/>
            <a:ext cx="13716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Northwest Airlines’ </a:t>
            </a:r>
            <a:r>
              <a:rPr lang="en-US" dirty="0" smtClean="0"/>
              <a:t>Ski Routes</a:t>
            </a:r>
            <a:endParaRPr lang="en-US" dirty="0"/>
          </a:p>
        </p:txBody>
      </p:sp>
      <p:pic>
        <p:nvPicPr>
          <p:cNvPr id="71683" name="Picture 3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191125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4648200" y="1828800"/>
            <a:ext cx="1676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MINNEAPOLIS / ST PAUL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(MSP)</a:t>
            </a: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6172200" y="2362200"/>
            <a:ext cx="914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DETROIT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(DTW)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5181600" y="4572000"/>
            <a:ext cx="9906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MEMPHIS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(MEM)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1752600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hlinkClick r:id="rId3"/>
              </a:rPr>
              <a:t> </a:t>
            </a:r>
            <a:endParaRPr lang="en-US" altLang="en-US"/>
          </a:p>
        </p:txBody>
      </p:sp>
      <p:sp>
        <p:nvSpPr>
          <p:cNvPr id="18440" name="Line 17"/>
          <p:cNvSpPr>
            <a:spLocks noChangeShapeType="1"/>
          </p:cNvSpPr>
          <p:nvPr/>
        </p:nvSpPr>
        <p:spPr bwMode="auto">
          <a:xfrm flipV="1">
            <a:off x="3048000" y="2514600"/>
            <a:ext cx="1981200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8441" name="Picture 6" descr="http://www.nwa.com/corpinfo/upclose/photos/images/330/a330_300_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101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2" name="Straight Connector 13"/>
          <p:cNvCxnSpPr>
            <a:cxnSpLocks noChangeShapeType="1"/>
            <a:stCxn id="18440" idx="1"/>
          </p:cNvCxnSpPr>
          <p:nvPr/>
        </p:nvCxnSpPr>
        <p:spPr bwMode="auto">
          <a:xfrm rot="5400000">
            <a:off x="3581400" y="1905000"/>
            <a:ext cx="838200" cy="2057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Straight Connector 15"/>
          <p:cNvCxnSpPr>
            <a:cxnSpLocks noChangeShapeType="1"/>
          </p:cNvCxnSpPr>
          <p:nvPr/>
        </p:nvCxnSpPr>
        <p:spPr bwMode="auto">
          <a:xfrm rot="10800000" flipV="1">
            <a:off x="2590800" y="2514600"/>
            <a:ext cx="2438400" cy="1524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2"/>
          <p:cNvSpPr txBox="1">
            <a:spLocks noRot="1" noChangeArrowheads="1"/>
          </p:cNvSpPr>
          <p:nvPr/>
        </p:nvSpPr>
        <p:spPr bwMode="auto">
          <a:xfrm>
            <a:off x="304800" y="152400"/>
            <a:ext cx="8510588" cy="838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Northwest Airlines’ Ski Routes</a:t>
            </a:r>
          </a:p>
        </p:txBody>
      </p:sp>
      <p:cxnSp>
        <p:nvCxnSpPr>
          <p:cNvPr id="18445" name="Straight Connector 14"/>
          <p:cNvCxnSpPr>
            <a:cxnSpLocks noChangeShapeType="1"/>
            <a:stCxn id="18440" idx="1"/>
          </p:cNvCxnSpPr>
          <p:nvPr/>
        </p:nvCxnSpPr>
        <p:spPr bwMode="auto">
          <a:xfrm rot="5400000" flipH="1">
            <a:off x="3619500" y="1104900"/>
            <a:ext cx="381000" cy="2438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Connector 19"/>
          <p:cNvCxnSpPr>
            <a:cxnSpLocks noChangeShapeType="1"/>
          </p:cNvCxnSpPr>
          <p:nvPr/>
        </p:nvCxnSpPr>
        <p:spPr bwMode="auto">
          <a:xfrm flipV="1">
            <a:off x="3048000" y="2895600"/>
            <a:ext cx="3581400" cy="6096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Straight Connector 21"/>
          <p:cNvCxnSpPr>
            <a:cxnSpLocks noChangeShapeType="1"/>
          </p:cNvCxnSpPr>
          <p:nvPr/>
        </p:nvCxnSpPr>
        <p:spPr bwMode="auto">
          <a:xfrm>
            <a:off x="3048000" y="3581400"/>
            <a:ext cx="2590800" cy="9144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Straight Connector 23"/>
          <p:cNvCxnSpPr>
            <a:cxnSpLocks noChangeShapeType="1"/>
          </p:cNvCxnSpPr>
          <p:nvPr/>
        </p:nvCxnSpPr>
        <p:spPr bwMode="auto">
          <a:xfrm rot="10800000" flipV="1">
            <a:off x="1066800" y="2514600"/>
            <a:ext cx="3962400" cy="685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Straight Connector 25"/>
          <p:cNvCxnSpPr>
            <a:cxnSpLocks noChangeShapeType="1"/>
          </p:cNvCxnSpPr>
          <p:nvPr/>
        </p:nvCxnSpPr>
        <p:spPr bwMode="auto">
          <a:xfrm>
            <a:off x="2209800" y="1600200"/>
            <a:ext cx="2819400" cy="914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Connector 27"/>
          <p:cNvCxnSpPr>
            <a:cxnSpLocks noChangeShapeType="1"/>
            <a:stCxn id="18440" idx="1"/>
          </p:cNvCxnSpPr>
          <p:nvPr/>
        </p:nvCxnSpPr>
        <p:spPr bwMode="auto">
          <a:xfrm rot="5400000" flipH="1">
            <a:off x="2362200" y="-152400"/>
            <a:ext cx="1371600" cy="396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Connector 29"/>
          <p:cNvCxnSpPr>
            <a:cxnSpLocks noChangeShapeType="1"/>
          </p:cNvCxnSpPr>
          <p:nvPr/>
        </p:nvCxnSpPr>
        <p:spPr bwMode="auto">
          <a:xfrm rot="10800000">
            <a:off x="2286000" y="990600"/>
            <a:ext cx="2743200" cy="1524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Connector 33"/>
          <p:cNvCxnSpPr>
            <a:cxnSpLocks noChangeShapeType="1"/>
            <a:endCxn id="18440" idx="1"/>
          </p:cNvCxnSpPr>
          <p:nvPr/>
        </p:nvCxnSpPr>
        <p:spPr bwMode="auto">
          <a:xfrm flipV="1">
            <a:off x="3048000" y="2514600"/>
            <a:ext cx="1981200" cy="990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3" name="TextBox 14"/>
          <p:cNvSpPr txBox="1">
            <a:spLocks noChangeArrowheads="1"/>
          </p:cNvSpPr>
          <p:nvPr/>
        </p:nvSpPr>
        <p:spPr bwMode="auto">
          <a:xfrm>
            <a:off x="6172200" y="2971800"/>
            <a:ext cx="2057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Direct Service into: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Bozeman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Calgary / Banff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Denver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Kalispell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Rapid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Salt Lake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Steamboat / Hayden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Vail / Eagle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Vancouver</a:t>
            </a:r>
          </a:p>
        </p:txBody>
      </p:sp>
      <p:sp>
        <p:nvSpPr>
          <p:cNvPr id="18454" name="TextBox 14"/>
          <p:cNvSpPr txBox="1">
            <a:spLocks noChangeArrowheads="1"/>
          </p:cNvSpPr>
          <p:nvPr/>
        </p:nvSpPr>
        <p:spPr bwMode="auto">
          <a:xfrm>
            <a:off x="685800" y="1828800"/>
            <a:ext cx="190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Recently Cxld: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0000"/>
                </a:solidFill>
              </a:rPr>
              <a:t>Aspen / Snowmass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0000"/>
                </a:solidFill>
              </a:rPr>
              <a:t>Jackson Hole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0000"/>
                </a:solidFill>
              </a:rPr>
              <a:t>Reno / Tahoe</a:t>
            </a:r>
          </a:p>
        </p:txBody>
      </p:sp>
      <p:pic>
        <p:nvPicPr>
          <p:cNvPr id="18455" name="Picture 5" descr="rj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524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TextBox 14"/>
          <p:cNvSpPr txBox="1">
            <a:spLocks noChangeArrowheads="1"/>
          </p:cNvSpPr>
          <p:nvPr/>
        </p:nvSpPr>
        <p:spPr bwMode="auto">
          <a:xfrm>
            <a:off x="2743200" y="4114800"/>
            <a:ext cx="205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/>
              <a:t>The retirement of Mesaba’s RJ-85’s spelled the end of NW service into ASE from MSP &amp; MEM.</a:t>
            </a:r>
          </a:p>
        </p:txBody>
      </p:sp>
      <p:cxnSp>
        <p:nvCxnSpPr>
          <p:cNvPr id="18457" name="Straight Connector 56"/>
          <p:cNvCxnSpPr>
            <a:cxnSpLocks noChangeShapeType="1"/>
          </p:cNvCxnSpPr>
          <p:nvPr/>
        </p:nvCxnSpPr>
        <p:spPr bwMode="auto">
          <a:xfrm flipV="1">
            <a:off x="3657600" y="2514600"/>
            <a:ext cx="13716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Straight Connector 60"/>
          <p:cNvCxnSpPr>
            <a:cxnSpLocks noChangeShapeType="1"/>
          </p:cNvCxnSpPr>
          <p:nvPr/>
        </p:nvCxnSpPr>
        <p:spPr bwMode="auto">
          <a:xfrm rot="10800000" flipV="1">
            <a:off x="3276600" y="2514600"/>
            <a:ext cx="1752600" cy="990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9" name="Straight Connector 62"/>
          <p:cNvCxnSpPr>
            <a:cxnSpLocks noChangeShapeType="1"/>
          </p:cNvCxnSpPr>
          <p:nvPr/>
        </p:nvCxnSpPr>
        <p:spPr bwMode="auto">
          <a:xfrm flipV="1">
            <a:off x="3276600" y="2895600"/>
            <a:ext cx="33528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0" name="Straight Connector 64"/>
          <p:cNvCxnSpPr>
            <a:cxnSpLocks noChangeShapeType="1"/>
          </p:cNvCxnSpPr>
          <p:nvPr/>
        </p:nvCxnSpPr>
        <p:spPr bwMode="auto">
          <a:xfrm>
            <a:off x="3276600" y="3505200"/>
            <a:ext cx="2362200" cy="990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1" name="Straight Connector 66"/>
          <p:cNvCxnSpPr>
            <a:cxnSpLocks noChangeShapeType="1"/>
            <a:endCxn id="18440" idx="1"/>
          </p:cNvCxnSpPr>
          <p:nvPr/>
        </p:nvCxnSpPr>
        <p:spPr bwMode="auto">
          <a:xfrm flipV="1">
            <a:off x="2286000" y="2514600"/>
            <a:ext cx="2743200" cy="685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Continental Airlines’ </a:t>
            </a:r>
            <a:r>
              <a:rPr lang="en-US" dirty="0" smtClean="0"/>
              <a:t>Ski Routes</a:t>
            </a:r>
            <a:endParaRPr lang="en-US" dirty="0"/>
          </a:p>
        </p:txBody>
      </p:sp>
      <p:pic>
        <p:nvPicPr>
          <p:cNvPr id="110595" name="Picture 1027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191125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364" name="Rectangle 1028"/>
          <p:cNvSpPr>
            <a:spLocks noChangeArrowheads="1"/>
          </p:cNvSpPr>
          <p:nvPr/>
        </p:nvSpPr>
        <p:spPr bwMode="auto">
          <a:xfrm>
            <a:off x="3429000" y="3352800"/>
            <a:ext cx="1295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DENVER</a:t>
            </a:r>
            <a:endParaRPr lang="en-US" sz="1100" dirty="0">
              <a:solidFill>
                <a:srgbClr val="9A0B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(DEN)</a:t>
            </a:r>
            <a:endParaRPr lang="en-US" sz="1100" dirty="0">
              <a:solidFill>
                <a:srgbClr val="9A0B00"/>
              </a:solidFill>
              <a:latin typeface="Arial" charset="0"/>
            </a:endParaRPr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1752600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hlinkClick r:id="rId3"/>
              </a:rPr>
              <a:t> </a:t>
            </a:r>
            <a:endParaRPr lang="en-US" altLang="en-US"/>
          </a:p>
        </p:txBody>
      </p:sp>
      <p:grpSp>
        <p:nvGrpSpPr>
          <p:cNvPr id="19462" name="Group 1030"/>
          <p:cNvGrpSpPr>
            <a:grpSpLocks/>
          </p:cNvGrpSpPr>
          <p:nvPr/>
        </p:nvGrpSpPr>
        <p:grpSpPr bwMode="auto">
          <a:xfrm>
            <a:off x="3581400" y="-7938"/>
            <a:ext cx="4902200" cy="5697538"/>
            <a:chOff x="0" y="3589"/>
            <a:chExt cx="3088" cy="3589"/>
          </a:xfrm>
        </p:grpSpPr>
        <p:sp>
          <p:nvSpPr>
            <p:cNvPr id="19474" name="Rectangle 1031"/>
            <p:cNvSpPr>
              <a:spLocks noChangeArrowheads="1"/>
            </p:cNvSpPr>
            <p:nvPr/>
          </p:nvSpPr>
          <p:spPr bwMode="auto">
            <a:xfrm>
              <a:off x="0" y="3589"/>
              <a:ext cx="3088" cy="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5" name="Rectangle 1032"/>
            <p:cNvSpPr>
              <a:spLocks noChangeArrowheads="1"/>
            </p:cNvSpPr>
            <p:nvPr/>
          </p:nvSpPr>
          <p:spPr bwMode="auto">
            <a:xfrm>
              <a:off x="0" y="3589"/>
              <a:ext cx="3088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" name="Rectangle 2"/>
          <p:cNvSpPr txBox="1">
            <a:spLocks noRot="1" noChangeArrowheads="1"/>
          </p:cNvSpPr>
          <p:nvPr/>
        </p:nvSpPr>
        <p:spPr bwMode="auto">
          <a:xfrm>
            <a:off x="301625" y="228600"/>
            <a:ext cx="8510588" cy="838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Frontier Airlines’ Ski Routes</a:t>
            </a:r>
          </a:p>
        </p:txBody>
      </p:sp>
      <p:cxnSp>
        <p:nvCxnSpPr>
          <p:cNvPr id="19464" name="Straight Connector 12"/>
          <p:cNvCxnSpPr>
            <a:cxnSpLocks noChangeShapeType="1"/>
          </p:cNvCxnSpPr>
          <p:nvPr/>
        </p:nvCxnSpPr>
        <p:spPr bwMode="auto">
          <a:xfrm rot="10800000" flipV="1">
            <a:off x="2971800" y="35052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19465" name="Straight Connector 14"/>
          <p:cNvCxnSpPr>
            <a:cxnSpLocks noChangeShapeType="1"/>
          </p:cNvCxnSpPr>
          <p:nvPr/>
        </p:nvCxnSpPr>
        <p:spPr bwMode="auto">
          <a:xfrm rot="10800000">
            <a:off x="3048000" y="3352800"/>
            <a:ext cx="2286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19466" name="Straight Connector 17"/>
          <p:cNvCxnSpPr>
            <a:cxnSpLocks noChangeShapeType="1"/>
          </p:cNvCxnSpPr>
          <p:nvPr/>
        </p:nvCxnSpPr>
        <p:spPr bwMode="auto">
          <a:xfrm rot="16200000" flipV="1">
            <a:off x="2286000" y="2514600"/>
            <a:ext cx="1295400" cy="685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19467" name="Straight Connector 19"/>
          <p:cNvCxnSpPr>
            <a:cxnSpLocks noChangeShapeType="1"/>
          </p:cNvCxnSpPr>
          <p:nvPr/>
        </p:nvCxnSpPr>
        <p:spPr bwMode="auto">
          <a:xfrm rot="10800000" flipV="1">
            <a:off x="2819400" y="3505200"/>
            <a:ext cx="457200" cy="381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19468" name="Straight Connector 2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533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pic>
        <p:nvPicPr>
          <p:cNvPr id="19469" name="Picture 24" descr="http://l.yimg.com/g/images/spaceb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590675"/>
            <a:ext cx="4762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6" descr="http://l.yimg.com/g/images/spaceb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590675"/>
            <a:ext cx="4762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8" descr="http://l.yimg.com/g/images/spaceb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590675"/>
            <a:ext cx="4762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http://l.yimg.com/g/images/spaceb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590675"/>
            <a:ext cx="4762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2" descr="http://www.q400.com/q400/img/ph_frontier_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United Airlines’ </a:t>
            </a:r>
            <a:r>
              <a:rPr lang="en-US" dirty="0" smtClean="0"/>
              <a:t>Ski Routes</a:t>
            </a:r>
            <a:endParaRPr lang="en-US" dirty="0"/>
          </a:p>
        </p:txBody>
      </p:sp>
      <p:pic>
        <p:nvPicPr>
          <p:cNvPr id="62485" name="Picture 21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191125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0484" name="Line 985"/>
          <p:cNvSpPr>
            <a:spLocks noChangeShapeType="1"/>
          </p:cNvSpPr>
          <p:nvPr/>
        </p:nvSpPr>
        <p:spPr bwMode="auto">
          <a:xfrm flipH="1">
            <a:off x="990600" y="3581400"/>
            <a:ext cx="2057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5" name="Line 986"/>
          <p:cNvSpPr>
            <a:spLocks noChangeShapeType="1"/>
          </p:cNvSpPr>
          <p:nvPr/>
        </p:nvSpPr>
        <p:spPr bwMode="auto">
          <a:xfrm flipV="1">
            <a:off x="3048000" y="3048000"/>
            <a:ext cx="2819400" cy="5334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6" name="Line 988"/>
          <p:cNvSpPr>
            <a:spLocks noChangeShapeType="1"/>
          </p:cNvSpPr>
          <p:nvPr/>
        </p:nvSpPr>
        <p:spPr bwMode="auto">
          <a:xfrm flipH="1" flipV="1">
            <a:off x="533400" y="3429000"/>
            <a:ext cx="2514600" cy="1524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7" name="Line 991"/>
          <p:cNvSpPr>
            <a:spLocks noChangeShapeType="1"/>
          </p:cNvSpPr>
          <p:nvPr/>
        </p:nvSpPr>
        <p:spPr bwMode="auto">
          <a:xfrm flipV="1">
            <a:off x="3048000" y="3505200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1" name="Rectangle 993"/>
          <p:cNvSpPr>
            <a:spLocks noChangeArrowheads="1"/>
          </p:cNvSpPr>
          <p:nvPr/>
        </p:nvSpPr>
        <p:spPr bwMode="auto">
          <a:xfrm>
            <a:off x="76200" y="2743200"/>
            <a:ext cx="1295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SAN FRANCISCO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(SFO)</a:t>
            </a:r>
          </a:p>
        </p:txBody>
      </p:sp>
      <p:sp>
        <p:nvSpPr>
          <p:cNvPr id="18443" name="Rectangle 995"/>
          <p:cNvSpPr>
            <a:spLocks noChangeArrowheads="1"/>
          </p:cNvSpPr>
          <p:nvPr/>
        </p:nvSpPr>
        <p:spPr bwMode="auto">
          <a:xfrm>
            <a:off x="3505200" y="3657600"/>
            <a:ext cx="914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DENVER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(DEN)</a:t>
            </a:r>
          </a:p>
        </p:txBody>
      </p:sp>
      <p:sp>
        <p:nvSpPr>
          <p:cNvPr id="20490" name="Text Box 1000"/>
          <p:cNvSpPr txBox="1">
            <a:spLocks noChangeArrowheads="1"/>
          </p:cNvSpPr>
          <p:nvPr/>
        </p:nvSpPr>
        <p:spPr bwMode="auto">
          <a:xfrm>
            <a:off x="1752600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hlinkClick r:id="rId3"/>
              </a:rPr>
              <a:t> </a:t>
            </a:r>
            <a:endParaRPr lang="en-US" altLang="en-US"/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304800" y="152400"/>
            <a:ext cx="8510588" cy="838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United Airlines’ Ski Routes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181600" y="3200400"/>
            <a:ext cx="12954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CHICAGO / OHARE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(ORD)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28600" y="4495800"/>
            <a:ext cx="10668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LOS ANGELES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(LAX)</a:t>
            </a:r>
          </a:p>
        </p:txBody>
      </p:sp>
      <p:cxnSp>
        <p:nvCxnSpPr>
          <p:cNvPr id="20494" name="Straight Connector 22"/>
          <p:cNvCxnSpPr>
            <a:cxnSpLocks noChangeShapeType="1"/>
            <a:endCxn id="20487" idx="1"/>
          </p:cNvCxnSpPr>
          <p:nvPr/>
        </p:nvCxnSpPr>
        <p:spPr bwMode="auto">
          <a:xfrm>
            <a:off x="3048000" y="3505200"/>
            <a:ext cx="3048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Straight Connector 24"/>
          <p:cNvCxnSpPr>
            <a:cxnSpLocks noChangeShapeType="1"/>
            <a:endCxn id="20487" idx="1"/>
          </p:cNvCxnSpPr>
          <p:nvPr/>
        </p:nvCxnSpPr>
        <p:spPr bwMode="auto">
          <a:xfrm>
            <a:off x="2971800" y="3352800"/>
            <a:ext cx="3810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Straight Connector 26"/>
          <p:cNvCxnSpPr>
            <a:cxnSpLocks noChangeShapeType="1"/>
          </p:cNvCxnSpPr>
          <p:nvPr/>
        </p:nvCxnSpPr>
        <p:spPr bwMode="auto">
          <a:xfrm flipV="1">
            <a:off x="2743200" y="3505200"/>
            <a:ext cx="6096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7" name="Straight Connector 28"/>
          <p:cNvCxnSpPr>
            <a:cxnSpLocks noChangeShapeType="1"/>
            <a:endCxn id="20487" idx="1"/>
          </p:cNvCxnSpPr>
          <p:nvPr/>
        </p:nvCxnSpPr>
        <p:spPr bwMode="auto">
          <a:xfrm flipV="1">
            <a:off x="2819400" y="3505200"/>
            <a:ext cx="5334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Straight Connector 30"/>
          <p:cNvCxnSpPr>
            <a:cxnSpLocks noChangeShapeType="1"/>
            <a:stCxn id="20487" idx="1"/>
          </p:cNvCxnSpPr>
          <p:nvPr/>
        </p:nvCxnSpPr>
        <p:spPr bwMode="auto">
          <a:xfrm rot="5400000">
            <a:off x="2895600" y="3429000"/>
            <a:ext cx="381000" cy="533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Straight Connector 32"/>
          <p:cNvCxnSpPr>
            <a:cxnSpLocks noChangeShapeType="1"/>
          </p:cNvCxnSpPr>
          <p:nvPr/>
        </p:nvCxnSpPr>
        <p:spPr bwMode="auto">
          <a:xfrm rot="16200000" flipV="1">
            <a:off x="2552700" y="2705100"/>
            <a:ext cx="838200" cy="76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Straight Connector 34"/>
          <p:cNvCxnSpPr>
            <a:cxnSpLocks noChangeShapeType="1"/>
          </p:cNvCxnSpPr>
          <p:nvPr/>
        </p:nvCxnSpPr>
        <p:spPr bwMode="auto">
          <a:xfrm flipV="1">
            <a:off x="533400" y="3200400"/>
            <a:ext cx="5334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1" name="Straight Connector 36"/>
          <p:cNvCxnSpPr>
            <a:cxnSpLocks noChangeShapeType="1"/>
          </p:cNvCxnSpPr>
          <p:nvPr/>
        </p:nvCxnSpPr>
        <p:spPr bwMode="auto">
          <a:xfrm>
            <a:off x="1066800" y="3200400"/>
            <a:ext cx="2286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Straight Connector 38"/>
          <p:cNvCxnSpPr>
            <a:cxnSpLocks noChangeShapeType="1"/>
            <a:stCxn id="20484" idx="1"/>
          </p:cNvCxnSpPr>
          <p:nvPr/>
        </p:nvCxnSpPr>
        <p:spPr bwMode="auto">
          <a:xfrm rot="5400000" flipH="1" flipV="1">
            <a:off x="457200" y="3733800"/>
            <a:ext cx="1143000" cy="762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Straight Connector 40"/>
          <p:cNvCxnSpPr>
            <a:cxnSpLocks noChangeShapeType="1"/>
            <a:stCxn id="20484" idx="1"/>
          </p:cNvCxnSpPr>
          <p:nvPr/>
        </p:nvCxnSpPr>
        <p:spPr bwMode="auto">
          <a:xfrm rot="5400000" flipH="1" flipV="1">
            <a:off x="952500" y="2705100"/>
            <a:ext cx="1676400" cy="16002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4" name="Straight Connector 42"/>
          <p:cNvCxnSpPr>
            <a:cxnSpLocks noChangeShapeType="1"/>
            <a:stCxn id="20485" idx="1"/>
          </p:cNvCxnSpPr>
          <p:nvPr/>
        </p:nvCxnSpPr>
        <p:spPr bwMode="auto">
          <a:xfrm rot="5400000" flipH="1">
            <a:off x="4038600" y="1219200"/>
            <a:ext cx="381000" cy="32766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5" name="Straight Connector 44"/>
          <p:cNvCxnSpPr>
            <a:cxnSpLocks noChangeShapeType="1"/>
          </p:cNvCxnSpPr>
          <p:nvPr/>
        </p:nvCxnSpPr>
        <p:spPr bwMode="auto">
          <a:xfrm flipV="1">
            <a:off x="2971800" y="3048000"/>
            <a:ext cx="2895600" cy="3048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6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-342900" y="2019300"/>
            <a:ext cx="2286000" cy="533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7" name="Straight Connector 48"/>
          <p:cNvCxnSpPr>
            <a:cxnSpLocks noChangeShapeType="1"/>
            <a:stCxn id="20487" idx="1"/>
          </p:cNvCxnSpPr>
          <p:nvPr/>
        </p:nvCxnSpPr>
        <p:spPr bwMode="auto">
          <a:xfrm rot="5400000" flipH="1">
            <a:off x="1028700" y="1181100"/>
            <a:ext cx="2362200" cy="2286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8" name="Straight Connector 50"/>
          <p:cNvCxnSpPr>
            <a:cxnSpLocks noChangeShapeType="1"/>
            <a:stCxn id="20487" idx="1"/>
          </p:cNvCxnSpPr>
          <p:nvPr/>
        </p:nvCxnSpPr>
        <p:spPr bwMode="auto">
          <a:xfrm rot="5400000" flipH="1">
            <a:off x="2286000" y="2438400"/>
            <a:ext cx="1295400" cy="8382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9" name="Straight Connector 52"/>
          <p:cNvCxnSpPr>
            <a:cxnSpLocks noChangeShapeType="1"/>
          </p:cNvCxnSpPr>
          <p:nvPr/>
        </p:nvCxnSpPr>
        <p:spPr bwMode="auto">
          <a:xfrm>
            <a:off x="2514600" y="2209800"/>
            <a:ext cx="3352800" cy="8382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0" name="Straight Connector 54"/>
          <p:cNvCxnSpPr>
            <a:cxnSpLocks noChangeShapeType="1"/>
          </p:cNvCxnSpPr>
          <p:nvPr/>
        </p:nvCxnSpPr>
        <p:spPr bwMode="auto">
          <a:xfrm rot="16200000" flipV="1">
            <a:off x="1828800" y="1981200"/>
            <a:ext cx="1905000" cy="11430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1" name="Straight Connector 56"/>
          <p:cNvCxnSpPr>
            <a:cxnSpLocks noChangeShapeType="1"/>
          </p:cNvCxnSpPr>
          <p:nvPr/>
        </p:nvCxnSpPr>
        <p:spPr bwMode="auto">
          <a:xfrm rot="5400000" flipH="1" flipV="1">
            <a:off x="3048000" y="2971800"/>
            <a:ext cx="838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2" name="Straight Connector 58"/>
          <p:cNvCxnSpPr>
            <a:cxnSpLocks noChangeShapeType="1"/>
            <a:stCxn id="20487" idx="1"/>
          </p:cNvCxnSpPr>
          <p:nvPr/>
        </p:nvCxnSpPr>
        <p:spPr bwMode="auto">
          <a:xfrm rot="5400000" flipH="1">
            <a:off x="1562100" y="1714500"/>
            <a:ext cx="2514600" cy="1066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3" name="Straight Connector 60"/>
          <p:cNvCxnSpPr>
            <a:cxnSpLocks noChangeShapeType="1"/>
          </p:cNvCxnSpPr>
          <p:nvPr/>
        </p:nvCxnSpPr>
        <p:spPr bwMode="auto">
          <a:xfrm rot="10800000">
            <a:off x="2286000" y="990600"/>
            <a:ext cx="3581400" cy="2057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4" name="Straight Connector 64"/>
          <p:cNvCxnSpPr>
            <a:cxnSpLocks noChangeShapeType="1"/>
            <a:stCxn id="20484" idx="1"/>
          </p:cNvCxnSpPr>
          <p:nvPr/>
        </p:nvCxnSpPr>
        <p:spPr bwMode="auto">
          <a:xfrm rot="5400000" flipH="1" flipV="1">
            <a:off x="1600200" y="3124200"/>
            <a:ext cx="609600" cy="18288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5" name="Straight Connector 66"/>
          <p:cNvCxnSpPr>
            <a:cxnSpLocks noChangeShapeType="1"/>
            <a:stCxn id="20486" idx="1"/>
          </p:cNvCxnSpPr>
          <p:nvPr/>
        </p:nvCxnSpPr>
        <p:spPr bwMode="auto">
          <a:xfrm rot="5400000" flipH="1" flipV="1">
            <a:off x="190500" y="1333500"/>
            <a:ext cx="2438400" cy="1752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6" name="Straight Connector 68"/>
          <p:cNvCxnSpPr>
            <a:cxnSpLocks noChangeShapeType="1"/>
            <a:stCxn id="20484" idx="1"/>
          </p:cNvCxnSpPr>
          <p:nvPr/>
        </p:nvCxnSpPr>
        <p:spPr bwMode="auto">
          <a:xfrm rot="5400000" flipH="1" flipV="1">
            <a:off x="-571500" y="2705100"/>
            <a:ext cx="32004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7" name="Straight Connector 70"/>
          <p:cNvCxnSpPr>
            <a:cxnSpLocks noChangeShapeType="1"/>
            <a:stCxn id="20484" idx="1"/>
          </p:cNvCxnSpPr>
          <p:nvPr/>
        </p:nvCxnSpPr>
        <p:spPr bwMode="auto">
          <a:xfrm rot="5400000" flipH="1" flipV="1">
            <a:off x="-38100" y="2019300"/>
            <a:ext cx="3352800" cy="1295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8" name="Straight Connector 72"/>
          <p:cNvCxnSpPr>
            <a:cxnSpLocks noChangeShapeType="1"/>
          </p:cNvCxnSpPr>
          <p:nvPr/>
        </p:nvCxnSpPr>
        <p:spPr bwMode="auto">
          <a:xfrm flipV="1">
            <a:off x="533400" y="2209800"/>
            <a:ext cx="1981200" cy="12192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9" name="TextBox 14"/>
          <p:cNvSpPr txBox="1">
            <a:spLocks noChangeArrowheads="1"/>
          </p:cNvSpPr>
          <p:nvPr/>
        </p:nvSpPr>
        <p:spPr bwMode="auto">
          <a:xfrm>
            <a:off x="6553200" y="2819400"/>
            <a:ext cx="1981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Direct Service: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FF00"/>
                </a:solidFill>
              </a:rPr>
              <a:t>Aspen / Snowmass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Bozeman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Calgary / Banff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FF00"/>
                </a:solidFill>
              </a:rPr>
              <a:t>Durango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Grand Junction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Jackson Hole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Kalispell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Montrose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Rapid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Reno / Tahoe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Salt Lake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FFFF00"/>
                </a:solidFill>
              </a:rPr>
              <a:t>Steamboat / Hayden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Vail / Eagle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Vancouver</a:t>
            </a:r>
          </a:p>
        </p:txBody>
      </p:sp>
      <p:cxnSp>
        <p:nvCxnSpPr>
          <p:cNvPr id="20520" name="Straight Connector 75"/>
          <p:cNvCxnSpPr>
            <a:cxnSpLocks noChangeShapeType="1"/>
            <a:stCxn id="20487" idx="1"/>
          </p:cNvCxnSpPr>
          <p:nvPr/>
        </p:nvCxnSpPr>
        <p:spPr bwMode="auto">
          <a:xfrm rot="5400000" flipH="1">
            <a:off x="2667000" y="2819400"/>
            <a:ext cx="304800" cy="1066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1" name="Straight Connector 77"/>
          <p:cNvCxnSpPr>
            <a:cxnSpLocks noChangeShapeType="1"/>
            <a:stCxn id="20484" idx="1"/>
          </p:cNvCxnSpPr>
          <p:nvPr/>
        </p:nvCxnSpPr>
        <p:spPr bwMode="auto">
          <a:xfrm rot="5400000" flipH="1" flipV="1">
            <a:off x="1066800" y="3124200"/>
            <a:ext cx="1143000" cy="1295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2" name="Straight Connector 79"/>
          <p:cNvCxnSpPr>
            <a:cxnSpLocks noChangeShapeType="1"/>
            <a:stCxn id="20486" idx="1"/>
          </p:cNvCxnSpPr>
          <p:nvPr/>
        </p:nvCxnSpPr>
        <p:spPr bwMode="auto">
          <a:xfrm rot="5400000" flipH="1" flipV="1">
            <a:off x="1295400" y="2438400"/>
            <a:ext cx="228600" cy="17526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3" name="Straight Connector 81"/>
          <p:cNvCxnSpPr>
            <a:cxnSpLocks noChangeShapeType="1"/>
          </p:cNvCxnSpPr>
          <p:nvPr/>
        </p:nvCxnSpPr>
        <p:spPr bwMode="auto">
          <a:xfrm flipV="1">
            <a:off x="2286000" y="3048000"/>
            <a:ext cx="3581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24" name="Picture 9" descr="Picture 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5" name="Picture 1002" descr="\\ACR-S04\SHARE\My Pictures\ual_hea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286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26" name="Straight Connector 85"/>
          <p:cNvCxnSpPr>
            <a:cxnSpLocks noChangeShapeType="1"/>
            <a:stCxn id="20486" idx="1"/>
          </p:cNvCxnSpPr>
          <p:nvPr/>
        </p:nvCxnSpPr>
        <p:spPr bwMode="auto">
          <a:xfrm rot="16200000" flipH="1">
            <a:off x="1752600" y="2209800"/>
            <a:ext cx="76200" cy="25146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 Airways Ski Routes</a:t>
            </a:r>
            <a:endParaRPr lang="en-US" dirty="0"/>
          </a:p>
        </p:txBody>
      </p:sp>
      <p:pic>
        <p:nvPicPr>
          <p:cNvPr id="62485" name="Picture 21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191125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9466" name="Rectangle 994"/>
          <p:cNvSpPr>
            <a:spLocks noChangeArrowheads="1"/>
          </p:cNvSpPr>
          <p:nvPr/>
        </p:nvSpPr>
        <p:spPr bwMode="auto">
          <a:xfrm>
            <a:off x="1447800" y="4876800"/>
            <a:ext cx="9906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PHOENIX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(PHX)</a:t>
            </a:r>
          </a:p>
        </p:txBody>
      </p:sp>
      <p:sp>
        <p:nvSpPr>
          <p:cNvPr id="21509" name="Text Box 1000"/>
          <p:cNvSpPr txBox="1">
            <a:spLocks noChangeArrowheads="1"/>
          </p:cNvSpPr>
          <p:nvPr/>
        </p:nvSpPr>
        <p:spPr bwMode="auto">
          <a:xfrm>
            <a:off x="1752600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hlinkClick r:id="rId3"/>
              </a:rPr>
              <a:t> </a:t>
            </a:r>
            <a:endParaRPr lang="en-US" altLang="en-US"/>
          </a:p>
        </p:txBody>
      </p:sp>
      <p:sp>
        <p:nvSpPr>
          <p:cNvPr id="17" name="Rectangle 2"/>
          <p:cNvSpPr txBox="1">
            <a:spLocks noRot="1" noChangeArrowheads="1"/>
          </p:cNvSpPr>
          <p:nvPr/>
        </p:nvSpPr>
        <p:spPr bwMode="auto">
          <a:xfrm>
            <a:off x="304800" y="152400"/>
            <a:ext cx="8510588" cy="838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US Airways’ Ski Routes</a:t>
            </a:r>
          </a:p>
        </p:txBody>
      </p:sp>
      <p:pic>
        <p:nvPicPr>
          <p:cNvPr id="21511" name="Picture 17" descr="US Airways airline tickets and last minute airf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371600"/>
            <a:ext cx="297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2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1981200" y="3581400"/>
            <a:ext cx="1066800" cy="1066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Straight Connector 21"/>
          <p:cNvCxnSpPr>
            <a:cxnSpLocks noChangeShapeType="1"/>
          </p:cNvCxnSpPr>
          <p:nvPr/>
        </p:nvCxnSpPr>
        <p:spPr bwMode="auto">
          <a:xfrm rot="16200000" flipV="1">
            <a:off x="800100" y="3467100"/>
            <a:ext cx="1447800" cy="914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1828800" y="3733800"/>
            <a:ext cx="1066800" cy="76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1943100" y="3848100"/>
            <a:ext cx="838200" cy="76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Straight Connector 27"/>
          <p:cNvCxnSpPr>
            <a:cxnSpLocks noChangeShapeType="1"/>
          </p:cNvCxnSpPr>
          <p:nvPr/>
        </p:nvCxnSpPr>
        <p:spPr bwMode="auto">
          <a:xfrm flipV="1">
            <a:off x="1981200" y="3962400"/>
            <a:ext cx="838200" cy="685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Straight Connector 31"/>
          <p:cNvCxnSpPr>
            <a:cxnSpLocks noChangeShapeType="1"/>
          </p:cNvCxnSpPr>
          <p:nvPr/>
        </p:nvCxnSpPr>
        <p:spPr bwMode="auto">
          <a:xfrm flipV="1">
            <a:off x="1981200" y="3581400"/>
            <a:ext cx="1371600" cy="1066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1409700" y="3771900"/>
            <a:ext cx="14478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342900" y="2628900"/>
            <a:ext cx="3657600" cy="381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Straight Connector 37"/>
          <p:cNvCxnSpPr>
            <a:cxnSpLocks noChangeShapeType="1"/>
          </p:cNvCxnSpPr>
          <p:nvPr/>
        </p:nvCxnSpPr>
        <p:spPr bwMode="auto">
          <a:xfrm rot="16200000" flipV="1">
            <a:off x="-190500" y="2476500"/>
            <a:ext cx="3505200" cy="838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1600200" y="3276600"/>
            <a:ext cx="7620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Straight Connector 41"/>
          <p:cNvCxnSpPr>
            <a:cxnSpLocks noChangeShapeType="1"/>
          </p:cNvCxnSpPr>
          <p:nvPr/>
        </p:nvCxnSpPr>
        <p:spPr bwMode="auto">
          <a:xfrm rot="16200000" flipV="1">
            <a:off x="990600" y="3276600"/>
            <a:ext cx="7620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994"/>
          <p:cNvSpPr>
            <a:spLocks noChangeArrowheads="1"/>
          </p:cNvSpPr>
          <p:nvPr/>
        </p:nvSpPr>
        <p:spPr bwMode="auto">
          <a:xfrm>
            <a:off x="457200" y="3886200"/>
            <a:ext cx="9906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LAS VEGAS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(LAS)</a:t>
            </a:r>
          </a:p>
        </p:txBody>
      </p:sp>
      <p:cxnSp>
        <p:nvCxnSpPr>
          <p:cNvPr id="21524" name="Straight Connector 44"/>
          <p:cNvCxnSpPr>
            <a:cxnSpLocks noChangeShapeType="1"/>
          </p:cNvCxnSpPr>
          <p:nvPr/>
        </p:nvCxnSpPr>
        <p:spPr bwMode="auto">
          <a:xfrm flipV="1">
            <a:off x="3124200" y="3200400"/>
            <a:ext cx="4724400" cy="304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Connector 46"/>
          <p:cNvCxnSpPr>
            <a:cxnSpLocks noChangeShapeType="1"/>
          </p:cNvCxnSpPr>
          <p:nvPr/>
        </p:nvCxnSpPr>
        <p:spPr bwMode="auto">
          <a:xfrm>
            <a:off x="3124200" y="3505200"/>
            <a:ext cx="4038600" cy="76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6" name="Straight Connector 48"/>
          <p:cNvCxnSpPr>
            <a:cxnSpLocks noChangeShapeType="1"/>
          </p:cNvCxnSpPr>
          <p:nvPr/>
        </p:nvCxnSpPr>
        <p:spPr bwMode="auto">
          <a:xfrm>
            <a:off x="3352800" y="3581400"/>
            <a:ext cx="3810000" cy="685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7" name="Straight Connector 50"/>
          <p:cNvCxnSpPr>
            <a:cxnSpLocks noChangeShapeType="1"/>
          </p:cNvCxnSpPr>
          <p:nvPr/>
        </p:nvCxnSpPr>
        <p:spPr bwMode="auto">
          <a:xfrm flipV="1">
            <a:off x="3352800" y="3200400"/>
            <a:ext cx="4495800" cy="381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ectangle 994"/>
          <p:cNvSpPr>
            <a:spLocks noChangeArrowheads="1"/>
          </p:cNvSpPr>
          <p:nvPr/>
        </p:nvSpPr>
        <p:spPr bwMode="auto">
          <a:xfrm>
            <a:off x="6629400" y="4343400"/>
            <a:ext cx="9906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CHARLOTTE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(CLT)</a:t>
            </a:r>
          </a:p>
        </p:txBody>
      </p:sp>
      <p:cxnSp>
        <p:nvCxnSpPr>
          <p:cNvPr id="21529" name="Straight Connector 53"/>
          <p:cNvCxnSpPr>
            <a:cxnSpLocks noChangeShapeType="1"/>
          </p:cNvCxnSpPr>
          <p:nvPr/>
        </p:nvCxnSpPr>
        <p:spPr bwMode="auto">
          <a:xfrm>
            <a:off x="2286000" y="3200400"/>
            <a:ext cx="4876800" cy="1066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tangle 994"/>
          <p:cNvSpPr>
            <a:spLocks noChangeArrowheads="1"/>
          </p:cNvSpPr>
          <p:nvPr/>
        </p:nvSpPr>
        <p:spPr bwMode="auto">
          <a:xfrm>
            <a:off x="7315200" y="3276600"/>
            <a:ext cx="1066800" cy="381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PHILADELPHIA</a:t>
            </a:r>
          </a:p>
          <a:p>
            <a:pPr algn="ctr">
              <a:defRPr/>
            </a:pPr>
            <a:r>
              <a:rPr lang="en-US" sz="1100" dirty="0">
                <a:solidFill>
                  <a:srgbClr val="9A0B00"/>
                </a:solidFill>
                <a:latin typeface="Arial" charset="0"/>
              </a:rPr>
              <a:t>(PHL)</a:t>
            </a:r>
          </a:p>
        </p:txBody>
      </p:sp>
      <p:sp>
        <p:nvSpPr>
          <p:cNvPr id="21531" name="TextBox 14"/>
          <p:cNvSpPr txBox="1">
            <a:spLocks noChangeArrowheads="1"/>
          </p:cNvSpPr>
          <p:nvPr/>
        </p:nvSpPr>
        <p:spPr bwMode="auto">
          <a:xfrm>
            <a:off x="3200400" y="3810000"/>
            <a:ext cx="2057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Direct Service: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Aspen / Snowmass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Calgary / Banff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Denver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Durango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Grand Junction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Reno / Tahoe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Salt Lake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Telluride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Vail / Eagle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400"/>
              <a:t>Vancouver</a:t>
            </a:r>
          </a:p>
        </p:txBody>
      </p:sp>
      <p:pic>
        <p:nvPicPr>
          <p:cNvPr id="21532" name="Picture 19" descr="deHavilland Dash-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15827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953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Aspen Airways (1952 – 1991)</a:t>
            </a:r>
          </a:p>
          <a:p>
            <a:pPr>
              <a:defRPr/>
            </a:pPr>
            <a:r>
              <a:rPr lang="en-US" sz="2400" dirty="0" smtClean="0"/>
              <a:t>Rocky Mountain Airways (1963 – 1986)</a:t>
            </a:r>
          </a:p>
          <a:p>
            <a:pPr>
              <a:defRPr/>
            </a:pPr>
            <a:r>
              <a:rPr lang="en-US" sz="2400" dirty="0" smtClean="0"/>
              <a:t>Continental Express (1986 – 1994)</a:t>
            </a:r>
          </a:p>
          <a:p>
            <a:pPr>
              <a:defRPr/>
            </a:pPr>
            <a:r>
              <a:rPr lang="en-US" sz="2400" dirty="0" smtClean="0"/>
              <a:t>America West Airlines (1989 – 2005)</a:t>
            </a:r>
          </a:p>
          <a:p>
            <a:pPr>
              <a:defRPr/>
            </a:pPr>
            <a:r>
              <a:rPr lang="en-US" sz="2400" dirty="0" smtClean="0"/>
              <a:t>Air Wisconsin (1991 – 2006)</a:t>
            </a:r>
          </a:p>
          <a:p>
            <a:pPr>
              <a:defRPr/>
            </a:pPr>
            <a:r>
              <a:rPr lang="en-US" sz="2400" dirty="0" smtClean="0"/>
              <a:t>Lone Star Airlines (1995 – 1996)</a:t>
            </a:r>
          </a:p>
          <a:p>
            <a:pPr>
              <a:defRPr/>
            </a:pPr>
            <a:r>
              <a:rPr lang="en-US" sz="2400" dirty="0" smtClean="0"/>
              <a:t>TriStar Airlines (1995 – 1996)</a:t>
            </a:r>
          </a:p>
          <a:p>
            <a:pPr>
              <a:defRPr/>
            </a:pPr>
            <a:r>
              <a:rPr lang="en-US" sz="2400" dirty="0" smtClean="0"/>
              <a:t>Maverick Airlines (1996 – 1998)</a:t>
            </a:r>
          </a:p>
          <a:p>
            <a:pPr>
              <a:defRPr/>
            </a:pPr>
            <a:r>
              <a:rPr lang="en-US" sz="2400" dirty="0" smtClean="0"/>
              <a:t>Aspen Mountain Air (1996 – 1998)</a:t>
            </a:r>
          </a:p>
          <a:p>
            <a:pPr>
              <a:defRPr/>
            </a:pPr>
            <a:r>
              <a:rPr lang="en-US" sz="2400" dirty="0" smtClean="0"/>
              <a:t>Western Pacific / MAX (1996 – 1998)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10588" cy="990600"/>
          </a:xfr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Ski Resort Airline Graveyard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7575" cy="4724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Competitive Battles Looming</a:t>
            </a:r>
          </a:p>
          <a:p>
            <a:pPr lvl="1">
              <a:defRPr/>
            </a:pPr>
            <a:r>
              <a:rPr lang="en-US" sz="2000" dirty="0" smtClean="0"/>
              <a:t>Denver Hub Supremacy (UA, F9, SW)</a:t>
            </a:r>
          </a:p>
          <a:p>
            <a:pPr lvl="1">
              <a:defRPr/>
            </a:pPr>
            <a:r>
              <a:rPr lang="en-US" sz="2000" dirty="0" smtClean="0"/>
              <a:t>AA 757’s versus UA CR7’s from Chicago?</a:t>
            </a:r>
          </a:p>
          <a:p>
            <a:pPr lvl="1">
              <a:defRPr/>
            </a:pPr>
            <a:r>
              <a:rPr lang="en-US" sz="2000" dirty="0" smtClean="0"/>
              <a:t>LA Nonstops… AA, UA, DL or Alaska?</a:t>
            </a:r>
          </a:p>
          <a:p>
            <a:pPr lvl="1">
              <a:defRPr/>
            </a:pPr>
            <a:r>
              <a:rPr lang="en-US" sz="2000" dirty="0" smtClean="0"/>
              <a:t>Frontier Regional Routes from Denver</a:t>
            </a:r>
          </a:p>
          <a:p>
            <a:pPr lvl="1">
              <a:defRPr/>
            </a:pPr>
            <a:r>
              <a:rPr lang="en-US" sz="2400" dirty="0" smtClean="0"/>
              <a:t>Jet Blue from JFK?</a:t>
            </a:r>
          </a:p>
          <a:p>
            <a:pPr>
              <a:defRPr/>
            </a:pPr>
            <a:r>
              <a:rPr lang="en-US" sz="2800" dirty="0" smtClean="0"/>
              <a:t>Right sized, more economical, high performance equipment (70-90 Seats)</a:t>
            </a:r>
          </a:p>
          <a:p>
            <a:pPr lvl="1">
              <a:defRPr/>
            </a:pPr>
            <a:r>
              <a:rPr lang="en-US" sz="2000" dirty="0" smtClean="0"/>
              <a:t>Bombardier’s Q400’s &amp; Q400 </a:t>
            </a:r>
            <a:r>
              <a:rPr lang="en-US" sz="2000" dirty="0" err="1" smtClean="0"/>
              <a:t>NexGen’s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Bombardier’s </a:t>
            </a:r>
            <a:r>
              <a:rPr lang="en-US" sz="2000" dirty="0" err="1" smtClean="0"/>
              <a:t>NexGen’s</a:t>
            </a:r>
            <a:r>
              <a:rPr lang="en-US" sz="2000" dirty="0" smtClean="0"/>
              <a:t> &amp; C-Series Jets</a:t>
            </a:r>
          </a:p>
          <a:p>
            <a:pPr lvl="1">
              <a:defRPr/>
            </a:pPr>
            <a:r>
              <a:rPr lang="en-US" sz="2000" dirty="0" err="1" smtClean="0"/>
              <a:t>Embraer</a:t>
            </a:r>
            <a:r>
              <a:rPr lang="en-US" sz="2000" dirty="0" smtClean="0"/>
              <a:t> E-Jets (170’s, 175’s, 190’s)</a:t>
            </a:r>
            <a:endParaRPr lang="en-US" sz="2000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304800" y="152400"/>
            <a:ext cx="8510588" cy="13716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Future</a:t>
            </a: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???</a:t>
            </a:r>
          </a:p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Carriers, Routes &amp; Equipment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839200" cy="990600"/>
          </a:xfr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4000"/>
              <a:t>Bombardier’s Q-400</a:t>
            </a:r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352800" y="1447800"/>
            <a:ext cx="5562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/>
              <a:t>	</a:t>
            </a:r>
            <a:r>
              <a:rPr lang="en-US" sz="1800" dirty="0"/>
              <a:t>	</a:t>
            </a:r>
            <a:r>
              <a:rPr lang="en-US" sz="2400" dirty="0"/>
              <a:t>The Green Machine: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 smtClean="0"/>
              <a:t>400 MPH Cruise Speed</a:t>
            </a:r>
            <a:endParaRPr lang="en-US" sz="2000" dirty="0"/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/>
              <a:t>More comfortable than most RJ’s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/>
              <a:t>Remarkably Low Operating Costs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/>
              <a:t>State-of-the art avionics and noise suppression technology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/>
              <a:t>Can easily fly out of ASE unrestricted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/>
              <a:t>Enormous baggage capacity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/>
              <a:t>The quietest, most fuel efficient and environmentally friendly commercial airliner ever built!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/>
              <a:t>Frontier </a:t>
            </a:r>
            <a:r>
              <a:rPr lang="en-US" sz="2000" dirty="0" smtClean="0"/>
              <a:t>Airlines’ Lynx subsidiary has recently launched ski resort service into Aspen, Steamboat, Durango, Grand Junction and Bozeman.</a:t>
            </a:r>
            <a:endParaRPr lang="en-US" sz="2000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	</a:t>
            </a:r>
          </a:p>
        </p:txBody>
      </p:sp>
      <p:pic>
        <p:nvPicPr>
          <p:cNvPr id="23556" name="Picture 4" descr="q4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h_cabi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0480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839200" cy="990600"/>
          </a:xfr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4000" dirty="0"/>
              <a:t>Bombardier’s </a:t>
            </a:r>
            <a:r>
              <a:rPr lang="en-US" sz="4000" dirty="0" smtClean="0"/>
              <a:t>CRJ </a:t>
            </a:r>
            <a:r>
              <a:rPr lang="en-US" sz="4000" dirty="0" err="1" smtClean="0"/>
              <a:t>NexGen’s</a:t>
            </a:r>
            <a:endParaRPr lang="en-US" sz="4000" dirty="0"/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447800"/>
            <a:ext cx="47244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/>
              <a:t>Redesigned Regional Jets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marL="590550" indent="-533400">
              <a:lnSpc>
                <a:spcPct val="90000"/>
              </a:lnSpc>
              <a:defRPr/>
            </a:pPr>
            <a:r>
              <a:rPr lang="en-US" sz="2200" dirty="0" smtClean="0"/>
              <a:t>Increased use of composites</a:t>
            </a:r>
          </a:p>
          <a:p>
            <a:pPr marL="590550" indent="-533400">
              <a:lnSpc>
                <a:spcPct val="90000"/>
              </a:lnSpc>
              <a:defRPr/>
            </a:pPr>
            <a:r>
              <a:rPr lang="en-US" sz="2200" dirty="0" smtClean="0"/>
              <a:t>More Comfortable Interiors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1800" dirty="0" smtClean="0"/>
              <a:t>Bigger Windows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1800" dirty="0" smtClean="0"/>
              <a:t>Larger Overhead Bins</a:t>
            </a:r>
          </a:p>
          <a:p>
            <a:pPr marL="590550" indent="-533400">
              <a:lnSpc>
                <a:spcPct val="90000"/>
              </a:lnSpc>
              <a:defRPr/>
            </a:pPr>
            <a:r>
              <a:rPr lang="en-US" sz="2200" dirty="0" smtClean="0"/>
              <a:t>More Fuel Efficient</a:t>
            </a:r>
          </a:p>
          <a:p>
            <a:pPr marL="590550" indent="-533400">
              <a:lnSpc>
                <a:spcPct val="90000"/>
              </a:lnSpc>
              <a:defRPr/>
            </a:pPr>
            <a:r>
              <a:rPr lang="en-US" sz="2200" dirty="0" smtClean="0"/>
              <a:t>More Environmentally Friendly</a:t>
            </a:r>
          </a:p>
          <a:p>
            <a:pPr marL="590550" indent="-533400">
              <a:lnSpc>
                <a:spcPct val="90000"/>
              </a:lnSpc>
              <a:defRPr/>
            </a:pPr>
            <a:r>
              <a:rPr lang="en-US" sz="2200" dirty="0" smtClean="0"/>
              <a:t>Longer Range / Higher Performance</a:t>
            </a:r>
          </a:p>
          <a:p>
            <a:pPr marL="590550" indent="-533400">
              <a:lnSpc>
                <a:spcPct val="90000"/>
              </a:lnSpc>
              <a:defRPr/>
            </a:pPr>
            <a:r>
              <a:rPr lang="en-US" sz="2200" dirty="0" smtClean="0"/>
              <a:t>Orders now in place with both </a:t>
            </a:r>
            <a:r>
              <a:rPr lang="en-US" sz="2200" dirty="0" err="1" smtClean="0"/>
              <a:t>Mesaba</a:t>
            </a:r>
            <a:r>
              <a:rPr lang="en-US" sz="2200" dirty="0" smtClean="0"/>
              <a:t> and SkyWest Airlines</a:t>
            </a:r>
          </a:p>
          <a:p>
            <a:pPr marL="590550" indent="-533400">
              <a:lnSpc>
                <a:spcPct val="90000"/>
              </a:lnSpc>
              <a:defRPr/>
            </a:pPr>
            <a:r>
              <a:rPr lang="en-US" sz="2200" dirty="0" smtClean="0"/>
              <a:t>Could be a great future fit for ski resort markets.</a:t>
            </a:r>
          </a:p>
          <a:p>
            <a:pPr marL="990600" lvl="1" indent="-533400">
              <a:lnSpc>
                <a:spcPct val="90000"/>
              </a:lnSpc>
              <a:defRPr/>
            </a:pPr>
            <a:endParaRPr lang="en-US" sz="1800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	</a:t>
            </a:r>
          </a:p>
        </p:txBody>
      </p:sp>
      <p:pic>
        <p:nvPicPr>
          <p:cNvPr id="24580" name="Picture 2" descr="http://www.bombardier.com/CRJ/en/NextGen/swf/media/jpgs_hr/gallery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524000"/>
            <a:ext cx="3482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www.bombardier.com/CRJ/en/NextGen/swf/media/jpgs_hr/gallery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5052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839200" cy="990600"/>
          </a:xfr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4000" dirty="0" err="1" smtClean="0"/>
              <a:t>Embraer’s</a:t>
            </a:r>
            <a:r>
              <a:rPr lang="en-US" sz="4000" dirty="0" smtClean="0"/>
              <a:t> E-jets</a:t>
            </a:r>
            <a:endParaRPr lang="en-US" sz="4000" dirty="0"/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352800" y="1447800"/>
            <a:ext cx="5562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/>
              <a:t>	</a:t>
            </a:r>
            <a:r>
              <a:rPr lang="en-US" sz="1800" dirty="0"/>
              <a:t>	</a:t>
            </a:r>
            <a:r>
              <a:rPr lang="en-US" sz="2400" dirty="0" err="1" smtClean="0"/>
              <a:t>Embraer</a:t>
            </a:r>
            <a:r>
              <a:rPr lang="en-US" sz="2400" dirty="0" smtClean="0"/>
              <a:t> 190’s:</a:t>
            </a:r>
            <a:endParaRPr lang="en-US" sz="2400" dirty="0"/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 smtClean="0"/>
              <a:t>90 </a:t>
            </a:r>
            <a:r>
              <a:rPr lang="en-US" sz="2000" dirty="0" err="1" smtClean="0"/>
              <a:t>psgr</a:t>
            </a:r>
            <a:r>
              <a:rPr lang="en-US" sz="2000" dirty="0" smtClean="0"/>
              <a:t> EMB-190’s perhaps the perfect mountain aircraft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 smtClean="0"/>
              <a:t>Now being flown by Air Canada, 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Jet Blue and US Airways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 smtClean="0"/>
              <a:t>So far, no mountain resort air service with these new aircraft.</a:t>
            </a:r>
          </a:p>
          <a:p>
            <a:pPr marL="990600" lvl="1" indent="-533400">
              <a:lnSpc>
                <a:spcPct val="90000"/>
              </a:lnSpc>
              <a:defRPr/>
            </a:pPr>
            <a:endParaRPr lang="en-US" sz="2000" dirty="0" smtClean="0"/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</a:t>
            </a:r>
            <a:r>
              <a:rPr lang="en-US" sz="2400" dirty="0" err="1" smtClean="0"/>
              <a:t>Embraer</a:t>
            </a:r>
            <a:r>
              <a:rPr lang="en-US" sz="2400" dirty="0" smtClean="0"/>
              <a:t> 170’s &amp; 175’s: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 smtClean="0"/>
              <a:t>70 – 76 </a:t>
            </a:r>
            <a:r>
              <a:rPr lang="en-US" sz="2000" dirty="0" err="1" smtClean="0"/>
              <a:t>psgr</a:t>
            </a:r>
            <a:r>
              <a:rPr lang="en-US" sz="2000" dirty="0" smtClean="0"/>
              <a:t> aircraft now in service with Republic and Compass for</a:t>
            </a:r>
          </a:p>
          <a:p>
            <a:pPr marL="1390650" lvl="2" indent="-533400">
              <a:lnSpc>
                <a:spcPct val="90000"/>
              </a:lnSpc>
              <a:defRPr/>
            </a:pPr>
            <a:r>
              <a:rPr lang="en-US" sz="1600" dirty="0" smtClean="0"/>
              <a:t>Delta</a:t>
            </a:r>
          </a:p>
          <a:p>
            <a:pPr marL="1390650" lvl="2" indent="-533400">
              <a:lnSpc>
                <a:spcPct val="90000"/>
              </a:lnSpc>
              <a:defRPr/>
            </a:pPr>
            <a:r>
              <a:rPr lang="en-US" sz="1600" dirty="0" smtClean="0"/>
              <a:t>Frontier</a:t>
            </a:r>
          </a:p>
          <a:p>
            <a:pPr marL="1390650" lvl="2" indent="-533400">
              <a:lnSpc>
                <a:spcPct val="90000"/>
              </a:lnSpc>
              <a:defRPr/>
            </a:pPr>
            <a:r>
              <a:rPr lang="en-US" sz="1600" dirty="0" smtClean="0"/>
              <a:t>Northwest</a:t>
            </a:r>
          </a:p>
          <a:p>
            <a:pPr marL="1390650" lvl="2" indent="-533400">
              <a:lnSpc>
                <a:spcPct val="90000"/>
              </a:lnSpc>
              <a:defRPr/>
            </a:pPr>
            <a:r>
              <a:rPr lang="en-US" sz="1600" dirty="0" smtClean="0"/>
              <a:t>United</a:t>
            </a:r>
          </a:p>
          <a:p>
            <a:pPr marL="1390650" lvl="2" indent="-533400">
              <a:lnSpc>
                <a:spcPct val="90000"/>
              </a:lnSpc>
              <a:defRPr/>
            </a:pPr>
            <a:r>
              <a:rPr lang="en-US" sz="1600" dirty="0" smtClean="0"/>
              <a:t>US Airways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dirty="0" smtClean="0"/>
              <a:t>Still no mountain resort routes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</p:txBody>
      </p:sp>
      <p:pic>
        <p:nvPicPr>
          <p:cNvPr id="25604" name="Picture 2" descr="http://mediamanager.embraer.com.br/midias/imagem/baixa_rgb/1_JetBlue-In-air_04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065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Picture 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04323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7575" cy="4724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Competition will ultimately rule</a:t>
            </a:r>
          </a:p>
          <a:p>
            <a:pPr lvl="1">
              <a:defRPr/>
            </a:pPr>
            <a:r>
              <a:rPr lang="en-US" sz="2000" dirty="0" smtClean="0"/>
              <a:t>Baggage fees are here to stay</a:t>
            </a:r>
          </a:p>
          <a:p>
            <a:pPr lvl="1">
              <a:defRPr/>
            </a:pPr>
            <a:r>
              <a:rPr lang="en-US" sz="2000" dirty="0" smtClean="0"/>
              <a:t>Premium “bundled” pricing may continue to emerge (</a:t>
            </a:r>
            <a:r>
              <a:rPr lang="en-US" sz="2000" dirty="0" err="1" smtClean="0"/>
              <a:t>AirFares</a:t>
            </a:r>
            <a:r>
              <a:rPr lang="en-US" sz="2000" dirty="0" smtClean="0"/>
              <a:t>)</a:t>
            </a:r>
          </a:p>
          <a:p>
            <a:pPr lvl="1">
              <a:defRPr/>
            </a:pPr>
            <a:r>
              <a:rPr lang="en-US" sz="2000" dirty="0" smtClean="0"/>
              <a:t>Taxes &amp; surcharges are higher than ever and continue to grow</a:t>
            </a:r>
            <a:endParaRPr lang="en-US" sz="2400" dirty="0" smtClean="0"/>
          </a:p>
          <a:p>
            <a:pPr>
              <a:defRPr/>
            </a:pPr>
            <a:r>
              <a:rPr lang="en-US" sz="2800" dirty="0" smtClean="0"/>
              <a:t>Fares have never been lower, but margins are tiny</a:t>
            </a:r>
          </a:p>
          <a:p>
            <a:pPr lvl="1">
              <a:defRPr/>
            </a:pPr>
            <a:r>
              <a:rPr lang="en-US" sz="2000" dirty="0" smtClean="0"/>
              <a:t>Contract bulk are not as attractive as they once were</a:t>
            </a:r>
          </a:p>
          <a:p>
            <a:pPr lvl="1">
              <a:defRPr/>
            </a:pPr>
            <a:r>
              <a:rPr lang="en-US" sz="2000" dirty="0" smtClean="0"/>
              <a:t>Airlines are yield managing flights more aggressively than ever</a:t>
            </a:r>
          </a:p>
          <a:p>
            <a:pPr lvl="1">
              <a:defRPr/>
            </a:pPr>
            <a:r>
              <a:rPr lang="en-US" sz="2000" dirty="0" smtClean="0"/>
              <a:t>Individuals will almost always find lower fares than large groups traveling together</a:t>
            </a:r>
          </a:p>
          <a:p>
            <a:pPr>
              <a:defRPr/>
            </a:pPr>
            <a:r>
              <a:rPr lang="en-US" sz="2800" dirty="0" smtClean="0"/>
              <a:t>Shipping options are worth considering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304800" y="152400"/>
            <a:ext cx="8510588" cy="13716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Future</a:t>
            </a: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???</a:t>
            </a:r>
          </a:p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Airline Pricing, Extra Fees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idx="1"/>
          </p:nvPr>
        </p:nvGraphicFramePr>
        <p:xfrm>
          <a:off x="744538" y="1574800"/>
          <a:ext cx="7521575" cy="495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304800" y="152400"/>
            <a:ext cx="8510588" cy="1295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Closing Thought…</a:t>
            </a:r>
          </a:p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Long Term Pricing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1325563"/>
          </a:xfr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Aspen Airways</a:t>
            </a:r>
            <a:br>
              <a:rPr lang="en-US" sz="4000" dirty="0" smtClean="0"/>
            </a:br>
            <a:r>
              <a:rPr lang="en-US" sz="4000" dirty="0" smtClean="0"/>
              <a:t>1952 - 1991</a:t>
            </a:r>
          </a:p>
        </p:txBody>
      </p:sp>
      <p:sp>
        <p:nvSpPr>
          <p:cNvPr id="5123" name="TextBox 14"/>
          <p:cNvSpPr txBox="1">
            <a:spLocks noChangeArrowheads="1"/>
          </p:cNvSpPr>
          <p:nvPr/>
        </p:nvSpPr>
        <p:spPr bwMode="auto">
          <a:xfrm>
            <a:off x="4038600" y="1752600"/>
            <a:ext cx="472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Specialized in Convair 580 service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Aspen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Yellowstone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South Lake Tahoe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 Acquired BAE-146 jets in 1994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 Became a United Express Carrier in 1985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 Merged with Air Wisconsin in 1991</a:t>
            </a:r>
          </a:p>
        </p:txBody>
      </p:sp>
      <p:pic>
        <p:nvPicPr>
          <p:cNvPr id="5124" name="Content Placeholder 10" descr="ap8104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05000"/>
            <a:ext cx="2133600" cy="4711700"/>
          </a:xfrm>
        </p:spPr>
      </p:pic>
      <p:pic>
        <p:nvPicPr>
          <p:cNvPr id="5125" name="Picture 11" descr="_ASPEN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6163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Rocky Mountain Airways</a:t>
            </a:r>
            <a:br>
              <a:rPr lang="en-US" sz="4000" dirty="0" smtClean="0"/>
            </a:br>
            <a:r>
              <a:rPr lang="en-US" sz="4000" dirty="0" smtClean="0"/>
              <a:t>1963 - 1986</a:t>
            </a:r>
          </a:p>
        </p:txBody>
      </p:sp>
      <p:pic>
        <p:nvPicPr>
          <p:cNvPr id="6147" name="Content Placeholder 10" descr="jc7307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078288" cy="4941888"/>
          </a:xfrm>
        </p:spPr>
      </p:pic>
      <p:sp>
        <p:nvSpPr>
          <p:cNvPr id="6148" name="TextBox 14"/>
          <p:cNvSpPr txBox="1">
            <a:spLocks noChangeArrowheads="1"/>
          </p:cNvSpPr>
          <p:nvPr/>
        </p:nvSpPr>
        <p:spPr bwMode="auto">
          <a:xfrm>
            <a:off x="228600" y="19812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Pioneered STOL Service (Short Take-off &amp; Landing) into: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Aspen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Vail / Avon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Steamboat Springs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/>
          </a:p>
          <a:p>
            <a:r>
              <a:rPr lang="en-US" altLang="en-US" sz="2400"/>
              <a:t>Sold to Continental Express in 1986.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Continental Express</a:t>
            </a:r>
            <a:br>
              <a:rPr lang="en-US" sz="4000" dirty="0" smtClean="0"/>
            </a:br>
            <a:r>
              <a:rPr lang="en-US" sz="4000" dirty="0" smtClean="0"/>
              <a:t>1986 - 1994</a:t>
            </a:r>
          </a:p>
        </p:txBody>
      </p:sp>
      <p:sp>
        <p:nvSpPr>
          <p:cNvPr id="7171" name="TextBox 14"/>
          <p:cNvSpPr txBox="1">
            <a:spLocks noChangeArrowheads="1"/>
          </p:cNvSpPr>
          <p:nvPr/>
        </p:nvSpPr>
        <p:spPr bwMode="auto">
          <a:xfrm>
            <a:off x="4495800" y="1676400"/>
            <a:ext cx="4419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Extensive Regional Service from Denver Stapleton Hub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Aspen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Casper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Cody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Durango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Gillette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Grand Junction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Gunnison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Jackson Hole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Montrose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Pueblo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Rapid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Riverton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Sheridan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Steamboat Springs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Telluride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Vail / Avon</a:t>
            </a:r>
          </a:p>
        </p:txBody>
      </p:sp>
      <p:pic>
        <p:nvPicPr>
          <p:cNvPr id="7172" name="Content Placeholder 5" descr="TAFV08P15_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33538"/>
            <a:ext cx="3429000" cy="2481262"/>
          </a:xfrm>
        </p:spPr>
      </p:pic>
      <p:pic>
        <p:nvPicPr>
          <p:cNvPr id="7173" name="Picture 6" descr="TAFV07P14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429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Lone Star Airlines / Aspen </a:t>
            </a:r>
            <a:r>
              <a:rPr lang="en-US" sz="4000" dirty="0" err="1" smtClean="0"/>
              <a:t>Mtn</a:t>
            </a:r>
            <a:r>
              <a:rPr lang="en-US" sz="4000" dirty="0" smtClean="0"/>
              <a:t> Air</a:t>
            </a:r>
            <a:br>
              <a:rPr lang="en-US" sz="4000" dirty="0" smtClean="0"/>
            </a:br>
            <a:r>
              <a:rPr lang="en-US" sz="4000" dirty="0" smtClean="0"/>
              <a:t>1995 - 1998</a:t>
            </a:r>
          </a:p>
        </p:txBody>
      </p:sp>
      <p:sp>
        <p:nvSpPr>
          <p:cNvPr id="8195" name="TextBox 14"/>
          <p:cNvSpPr txBox="1">
            <a:spLocks noChangeArrowheads="1"/>
          </p:cNvSpPr>
          <p:nvPr/>
        </p:nvSpPr>
        <p:spPr bwMode="auto">
          <a:xfrm>
            <a:off x="228600" y="1981200"/>
            <a:ext cx="4191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Pioneered Long Distance Turboprop service: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DFW – Aspen/Snowmass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DFW – Santa 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DEN – Bozeman</a:t>
            </a:r>
          </a:p>
          <a:p>
            <a:endParaRPr lang="en-US" altLang="en-US" sz="2000"/>
          </a:p>
          <a:p>
            <a:r>
              <a:rPr lang="en-US" altLang="en-US" sz="2000"/>
              <a:t>Code Share Service with: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American Airlines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Frontier Airlines</a:t>
            </a:r>
          </a:p>
          <a:p>
            <a:endParaRPr lang="en-US" altLang="en-US" sz="2000"/>
          </a:p>
          <a:p>
            <a:r>
              <a:rPr lang="en-US" altLang="en-US" sz="2000"/>
              <a:t>Went bankrupt in 1998.</a:t>
            </a:r>
          </a:p>
        </p:txBody>
      </p:sp>
      <p:pic>
        <p:nvPicPr>
          <p:cNvPr id="8196" name="Picture 2" descr="Dornier 328-110 aircraft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76475"/>
            <a:ext cx="28670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TriStar Airlines</a:t>
            </a:r>
            <a:br>
              <a:rPr lang="en-US" sz="4000" dirty="0" smtClean="0"/>
            </a:br>
            <a:r>
              <a:rPr lang="en-US" sz="4000" dirty="0" smtClean="0"/>
              <a:t>1995 - 1997</a:t>
            </a:r>
          </a:p>
        </p:txBody>
      </p:sp>
      <p:sp>
        <p:nvSpPr>
          <p:cNvPr id="9219" name="TextBox 14"/>
          <p:cNvSpPr txBox="1">
            <a:spLocks noChangeArrowheads="1"/>
          </p:cNvSpPr>
          <p:nvPr/>
        </p:nvSpPr>
        <p:spPr bwMode="auto">
          <a:xfrm>
            <a:off x="228600" y="1981200"/>
            <a:ext cx="4191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Short-Lived BAE-146 Operator our of Las Vegas: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LAX– Aspen/Snowmass</a:t>
            </a:r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Went bankrupt in 1997 following a</a:t>
            </a:r>
          </a:p>
          <a:p>
            <a:r>
              <a:rPr lang="en-US" altLang="en-US" sz="2000"/>
              <a:t>failed attempt to become a partner with Northwest Airlines as a new Airlink operator.</a:t>
            </a:r>
          </a:p>
        </p:txBody>
      </p:sp>
      <p:pic>
        <p:nvPicPr>
          <p:cNvPr id="9220" name="Picture 2" descr="http://www.timetableimages.com/i-t/trist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55800"/>
            <a:ext cx="17621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Western Pacific Airlines</a:t>
            </a:r>
            <a:br>
              <a:rPr lang="en-US" sz="4000" dirty="0" smtClean="0"/>
            </a:br>
            <a:r>
              <a:rPr lang="en-US" sz="4000" dirty="0" smtClean="0"/>
              <a:t>1995 - 1998</a:t>
            </a:r>
          </a:p>
        </p:txBody>
      </p:sp>
      <p:sp>
        <p:nvSpPr>
          <p:cNvPr id="10243" name="TextBox 14"/>
          <p:cNvSpPr txBox="1">
            <a:spLocks noChangeArrowheads="1"/>
          </p:cNvSpPr>
          <p:nvPr/>
        </p:nvSpPr>
        <p:spPr bwMode="auto">
          <a:xfrm>
            <a:off x="228600" y="1905000"/>
            <a:ext cx="3505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737 Flying Billboards from </a:t>
            </a:r>
          </a:p>
          <a:p>
            <a:r>
              <a:rPr lang="en-US" altLang="en-US"/>
              <a:t>Colorado Springs:</a:t>
            </a:r>
          </a:p>
          <a:p>
            <a:endParaRPr lang="en-US" altLang="en-US"/>
          </a:p>
          <a:p>
            <a:r>
              <a:rPr lang="en-US" altLang="en-US"/>
              <a:t>Dornier 328 Service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Aspen / Snowmass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Durango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Gunnison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Montrose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Steamboat / Hayden</a:t>
            </a:r>
          </a:p>
          <a:p>
            <a:endParaRPr lang="en-US" altLang="en-US"/>
          </a:p>
          <a:p>
            <a:r>
              <a:rPr lang="en-US" altLang="en-US"/>
              <a:t>Went out of business in 1998 after a failed merger attempt with Frontier Airlines.</a:t>
            </a:r>
          </a:p>
          <a:p>
            <a:endParaRPr lang="en-US" altLang="en-US"/>
          </a:p>
          <a:p>
            <a:r>
              <a:rPr lang="en-US" altLang="en-US"/>
              <a:t>MAX’s assets acquired by </a:t>
            </a:r>
          </a:p>
          <a:p>
            <a:r>
              <a:rPr lang="en-US" altLang="en-US"/>
              <a:t>Air Wisconsin</a:t>
            </a:r>
          </a:p>
        </p:txBody>
      </p:sp>
      <p:pic>
        <p:nvPicPr>
          <p:cNvPr id="10244" name="Picture 2" descr="http://members.aol.com/werflying/w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America West Airlines</a:t>
            </a:r>
            <a:br>
              <a:rPr lang="en-US" sz="4000" dirty="0" smtClean="0"/>
            </a:br>
            <a:r>
              <a:rPr lang="en-US" sz="4000" dirty="0" smtClean="0"/>
              <a:t>1989 - 2005</a:t>
            </a:r>
          </a:p>
        </p:txBody>
      </p:sp>
      <p:sp>
        <p:nvSpPr>
          <p:cNvPr id="11267" name="TextBox 14"/>
          <p:cNvSpPr txBox="1">
            <a:spLocks noChangeArrowheads="1"/>
          </p:cNvSpPr>
          <p:nvPr/>
        </p:nvSpPr>
        <p:spPr bwMode="auto">
          <a:xfrm>
            <a:off x="228600" y="1981200"/>
            <a:ext cx="4191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737 Service from Phoenix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Vail / Eagle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Steamboat / Hayden</a:t>
            </a:r>
          </a:p>
          <a:p>
            <a:endParaRPr lang="en-US" altLang="en-US" sz="2000"/>
          </a:p>
          <a:p>
            <a:r>
              <a:rPr lang="en-US" altLang="en-US" sz="2000"/>
              <a:t>Dash-8 Service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Aspen / Snowmass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Durango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Grand Junction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Gunnison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Montrose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Steamboat / Hayden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/>
              <a:t>Telluride</a:t>
            </a:r>
          </a:p>
          <a:p>
            <a:endParaRPr lang="en-US" altLang="en-US" sz="2000"/>
          </a:p>
          <a:p>
            <a:r>
              <a:rPr lang="en-US" altLang="en-US" sz="2000"/>
              <a:t>Merged with US Airways in 2005.</a:t>
            </a:r>
          </a:p>
        </p:txBody>
      </p:sp>
      <p:pic>
        <p:nvPicPr>
          <p:cNvPr id="11268" name="Content Placeholder 5" descr="12860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057400"/>
            <a:ext cx="3121025" cy="2249488"/>
          </a:xfrm>
        </p:spPr>
      </p:pic>
      <p:pic>
        <p:nvPicPr>
          <p:cNvPr id="11269" name="Picture 6" descr="\\ACR-S04\SHARE\My Pictures\dash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3810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oval" w="med" len="med"/>
          <a:tailEnd type="oval" w="med" len="med"/>
        </a:ln>
        <a:effectLst/>
      </a:spPr>
      <a:bodyPr/>
      <a:lstStyle/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8029</TotalTime>
  <Words>1108</Words>
  <Application>Microsoft Office PowerPoint</Application>
  <PresentationFormat>On-screen Show (4:3)</PresentationFormat>
  <Paragraphs>382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Wingdings</vt:lpstr>
      <vt:lpstr>Times New Roman</vt:lpstr>
      <vt:lpstr>Clouds</vt:lpstr>
      <vt:lpstr>Mountain Resort Air Service Overview</vt:lpstr>
      <vt:lpstr>The Ski Resort Airline Graveyard</vt:lpstr>
      <vt:lpstr>Aspen Airways 1952 - 1991</vt:lpstr>
      <vt:lpstr>Rocky Mountain Airways 1963 - 1986</vt:lpstr>
      <vt:lpstr>Continental Express 1986 - 1994</vt:lpstr>
      <vt:lpstr>Lone Star Airlines / Aspen Mtn Air 1995 - 1998</vt:lpstr>
      <vt:lpstr>TriStar Airlines 1995 - 1997</vt:lpstr>
      <vt:lpstr>Western Pacific Airlines 1995 - 1998</vt:lpstr>
      <vt:lpstr>America West Airlines 1989 - 2005</vt:lpstr>
      <vt:lpstr>Air Wisconsin / United Express 1991 - 2006</vt:lpstr>
      <vt:lpstr>Current Major Airlines’ Hubs</vt:lpstr>
      <vt:lpstr>American Airlines’ Ski Routes</vt:lpstr>
      <vt:lpstr>Alaska Airlines’ Ski Routes</vt:lpstr>
      <vt:lpstr>Continental Airlines’ Ski Routes</vt:lpstr>
      <vt:lpstr>Delta Air Lines’ Ski Routes</vt:lpstr>
      <vt:lpstr>Northwest Airlines’ Ski Routes</vt:lpstr>
      <vt:lpstr>Continental Airlines’ Ski Routes</vt:lpstr>
      <vt:lpstr>United Airlines’ Ski Routes</vt:lpstr>
      <vt:lpstr>US Airways Ski Routes</vt:lpstr>
      <vt:lpstr>PowerPoint Presentation</vt:lpstr>
      <vt:lpstr>Bombardier’s Q-400</vt:lpstr>
      <vt:lpstr>Bombardier’s CRJ NexGen’s</vt:lpstr>
      <vt:lpstr>Embraer’s E-jets</vt:lpstr>
      <vt:lpstr>PowerPoint Presentation</vt:lpstr>
      <vt:lpstr>PowerPoint Presentation</vt:lpstr>
    </vt:vector>
  </TitlesOfParts>
  <Company>Aspen Central Reservations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Aspen Air Service Overview</dc:title>
  <dc:creator>Bill Tomcich</dc:creator>
  <cp:lastModifiedBy>Joseph Harvis</cp:lastModifiedBy>
  <cp:revision>100</cp:revision>
  <cp:lastPrinted>1601-01-01T00:00:00Z</cp:lastPrinted>
  <dcterms:created xsi:type="dcterms:W3CDTF">2002-05-01T20:35:57Z</dcterms:created>
  <dcterms:modified xsi:type="dcterms:W3CDTF">2015-07-27T05:42:22Z</dcterms:modified>
</cp:coreProperties>
</file>