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5" r:id="rId9"/>
    <p:sldId id="266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1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sp>
          <p:nvSpPr>
            <p:cNvPr id="15" name="Freeform 14"/>
            <p:cNvSpPr/>
            <p:nvPr/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10/14/2016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10/14/2016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10/14/2016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10/14/2016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10/14/2016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10/14/2016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10/14/2016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10/14/2016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10/14/2016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10/14/2016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10/14/2016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10/14/2016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10/14/2016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10/14/2016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10/14/2016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10/14/2016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10/14/2016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5" r:id="rId2"/>
    <p:sldLayoutId id="2147483651" r:id="rId3"/>
    <p:sldLayoutId id="2147483666" r:id="rId4"/>
    <p:sldLayoutId id="2147483653" r:id="rId5"/>
    <p:sldLayoutId id="2147483654" r:id="rId6"/>
    <p:sldLayoutId id="2147483655" r:id="rId7"/>
    <p:sldLayoutId id="2147483667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1"/>
            <a:ext cx="12192000" cy="5339442"/>
          </a:xfrm>
        </p:spPr>
        <p:txBody>
          <a:bodyPr/>
          <a:lstStyle/>
          <a:p>
            <a:pPr algn="ctr"/>
            <a:r>
              <a:rPr lang="en-US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Let’s be REALISTIC</a:t>
            </a:r>
            <a:br>
              <a:rPr lang="en-US" b="1" dirty="0">
                <a:solidFill>
                  <a:schemeClr val="tx1"/>
                </a:solidFill>
              </a:rPr>
            </a:br>
            <a:br>
              <a:rPr lang="en-US" b="1" dirty="0">
                <a:solidFill>
                  <a:schemeClr val="tx1"/>
                </a:solidFill>
              </a:rPr>
            </a:br>
            <a:r>
              <a:rPr lang="en-US" sz="4400" b="1" i="1" dirty="0">
                <a:solidFill>
                  <a:schemeClr val="tx1"/>
                </a:solidFill>
              </a:rPr>
              <a:t>Who is ski club’s target member?</a:t>
            </a:r>
            <a:br>
              <a:rPr lang="en-US" sz="4400" i="1" dirty="0">
                <a:solidFill>
                  <a:schemeClr val="tx1"/>
                </a:solidFill>
              </a:rPr>
            </a:br>
            <a:endParaRPr lang="en-US" sz="4400" i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12326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0445" y="1001864"/>
            <a:ext cx="10797872" cy="5856135"/>
          </a:xfrm>
        </p:spPr>
        <p:txBody>
          <a:bodyPr/>
          <a:lstStyle/>
          <a:p>
            <a:pPr algn="ctr"/>
            <a:endParaRPr lang="en-US" dirty="0"/>
          </a:p>
          <a:p>
            <a:pPr algn="ctr"/>
            <a:endParaRPr lang="en-US" dirty="0"/>
          </a:p>
          <a:p>
            <a:r>
              <a:rPr lang="en-US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Club memberships are aging.  Who should we target to grow our membership?</a:t>
            </a:r>
          </a:p>
          <a:p>
            <a:endParaRPr lang="en-US" sz="4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Let’s Brainstorm:  Who do you think is your target member?</a:t>
            </a:r>
          </a:p>
        </p:txBody>
      </p:sp>
    </p:spTree>
    <p:extLst>
      <p:ext uri="{BB962C8B-B14F-4D97-AF65-F5344CB8AC3E}">
        <p14:creationId xmlns:p14="http://schemas.microsoft.com/office/powerpoint/2010/main" val="25017760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12192000" cy="6857999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en-US" sz="4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Target Demographic</a:t>
            </a:r>
          </a:p>
          <a:p>
            <a:pPr marL="0" indent="0" algn="ctr">
              <a:buNone/>
            </a:pPr>
            <a:endParaRPr lang="en-US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8">
              <a:buFont typeface="Wingdings" panose="05000000000000000000" pitchFamily="2" charset="2"/>
              <a:buChar char="§"/>
            </a:pPr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Families &amp; kids</a:t>
            </a:r>
          </a:p>
          <a:p>
            <a:pPr lvl="8">
              <a:buFont typeface="Wingdings" panose="05000000000000000000" pitchFamily="2" charset="2"/>
              <a:buChar char="§"/>
            </a:pPr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Adults</a:t>
            </a:r>
          </a:p>
          <a:p>
            <a:pPr lvl="8">
              <a:buFont typeface="Wingdings" panose="05000000000000000000" pitchFamily="2" charset="2"/>
              <a:buChar char="§"/>
            </a:pPr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Gym members</a:t>
            </a:r>
          </a:p>
          <a:p>
            <a:pPr lvl="8">
              <a:buFont typeface="Wingdings" panose="05000000000000000000" pitchFamily="2" charset="2"/>
              <a:buChar char="§"/>
            </a:pPr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Skiing/boarding and sports enthusiasts</a:t>
            </a:r>
          </a:p>
          <a:p>
            <a:pPr lvl="8">
              <a:buFont typeface="Wingdings" panose="05000000000000000000" pitchFamily="2" charset="2"/>
              <a:buChar char="§"/>
            </a:pPr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50+</a:t>
            </a:r>
          </a:p>
          <a:p>
            <a:pPr lvl="8">
              <a:buFont typeface="Wingdings" panose="05000000000000000000" pitchFamily="2" charset="2"/>
              <a:buChar char="§"/>
            </a:pPr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Millennials</a:t>
            </a:r>
          </a:p>
          <a:p>
            <a:pPr lvl="8">
              <a:buFont typeface="Wingdings" panose="05000000000000000000" pitchFamily="2" charset="2"/>
              <a:buChar char="§"/>
            </a:pPr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People in the dating scene</a:t>
            </a:r>
          </a:p>
          <a:p>
            <a:pPr lvl="8">
              <a:buFont typeface="Wingdings" panose="05000000000000000000" pitchFamily="2" charset="2"/>
              <a:buChar char="§"/>
            </a:pPr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People who like to have fun</a:t>
            </a:r>
          </a:p>
          <a:p>
            <a:pPr lvl="8">
              <a:buFont typeface="Wingdings" panose="05000000000000000000" pitchFamily="2" charset="2"/>
              <a:buChar char="§"/>
            </a:pPr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Lonely people</a:t>
            </a:r>
          </a:p>
          <a:p>
            <a:pPr lvl="8">
              <a:buFont typeface="Wingdings" panose="05000000000000000000" pitchFamily="2" charset="2"/>
              <a:buChar char="§"/>
            </a:pPr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People new to your area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58734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-63610"/>
            <a:ext cx="12192000" cy="6921609"/>
          </a:xfrm>
        </p:spPr>
        <p:txBody>
          <a:bodyPr/>
          <a:lstStyle/>
          <a:p>
            <a:pPr marL="3600450" lvl="8" indent="0">
              <a:buNone/>
            </a:pPr>
            <a:endParaRPr lang="en-US" sz="1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057650" lvl="8" indent="-457200">
              <a:buFont typeface="Wingdings" panose="05000000000000000000" pitchFamily="2" charset="2"/>
              <a:buChar char="§"/>
            </a:pPr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People who want to network</a:t>
            </a:r>
          </a:p>
          <a:p>
            <a:pPr marL="4057650" lvl="8" indent="-457200">
              <a:buFont typeface="Wingdings" panose="05000000000000000000" pitchFamily="2" charset="2"/>
              <a:buChar char="§"/>
            </a:pPr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People who want to share business ideas</a:t>
            </a:r>
          </a:p>
          <a:p>
            <a:pPr marL="4057650" lvl="8" indent="-457200">
              <a:buFont typeface="Wingdings" panose="05000000000000000000" pitchFamily="2" charset="2"/>
              <a:buChar char="§"/>
            </a:pPr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People who want to try something new</a:t>
            </a:r>
          </a:p>
          <a:p>
            <a:pPr marL="4057650" lvl="8" indent="-457200">
              <a:buFont typeface="Wingdings" panose="05000000000000000000" pitchFamily="2" charset="2"/>
              <a:buChar char="§"/>
            </a:pPr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People who like to volunteer</a:t>
            </a:r>
          </a:p>
          <a:p>
            <a:pPr marL="4057650" lvl="8" indent="-457200">
              <a:buFont typeface="Wingdings" panose="05000000000000000000" pitchFamily="2" charset="2"/>
              <a:buChar char="§"/>
            </a:pPr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People who need a references</a:t>
            </a:r>
          </a:p>
          <a:p>
            <a:pPr marL="4057650" lvl="8" indent="-457200">
              <a:buFont typeface="Wingdings" panose="05000000000000000000" pitchFamily="2" charset="2"/>
              <a:buChar char="§"/>
            </a:pPr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College students &amp; high school</a:t>
            </a:r>
          </a:p>
          <a:p>
            <a:pPr marL="4057650" lvl="8" indent="-457200">
              <a:buFont typeface="Wingdings" panose="05000000000000000000" pitchFamily="2" charset="2"/>
              <a:buChar char="§"/>
            </a:pPr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Other Nationalities</a:t>
            </a:r>
          </a:p>
          <a:p>
            <a:pPr marL="4057650" lvl="8" indent="-457200">
              <a:buFont typeface="Wingdings" panose="05000000000000000000" pitchFamily="2" charset="2"/>
              <a:buChar char="§"/>
            </a:pPr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People you work with</a:t>
            </a:r>
          </a:p>
          <a:p>
            <a:pPr marL="4057650" lvl="8" indent="-457200">
              <a:buFont typeface="Wingdings" panose="05000000000000000000" pitchFamily="2" charset="2"/>
              <a:buChar char="§"/>
            </a:pPr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Ski/board racers from ski town</a:t>
            </a:r>
          </a:p>
          <a:p>
            <a:pPr marL="4057650" lvl="8" indent="-457200">
              <a:buFont typeface="Wingdings" panose="05000000000000000000" pitchFamily="2" charset="2"/>
              <a:buChar char="§"/>
            </a:pPr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People who like to travel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56419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90546" y="-55659"/>
            <a:ext cx="10376452" cy="6913659"/>
          </a:xfrm>
        </p:spPr>
        <p:txBody>
          <a:bodyPr>
            <a:normAutofit/>
          </a:bodyPr>
          <a:lstStyle/>
          <a:p>
            <a:endParaRPr lang="en-US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1" indent="0">
              <a:buNone/>
            </a:pPr>
            <a:endParaRPr lang="en-US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2" name="Rectangle 1"/>
          <p:cNvSpPr/>
          <p:nvPr/>
        </p:nvSpPr>
        <p:spPr>
          <a:xfrm>
            <a:off x="972189" y="0"/>
            <a:ext cx="10408826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What do we need to do to target younger members like college students?</a:t>
            </a:r>
          </a:p>
        </p:txBody>
      </p:sp>
    </p:spTree>
    <p:extLst>
      <p:ext uri="{BB962C8B-B14F-4D97-AF65-F5344CB8AC3E}">
        <p14:creationId xmlns:p14="http://schemas.microsoft.com/office/powerpoint/2010/main" val="38637316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1032" y="0"/>
            <a:ext cx="10630895" cy="6857999"/>
          </a:xfrm>
        </p:spPr>
        <p:txBody>
          <a:bodyPr/>
          <a:lstStyle/>
          <a:p>
            <a:pPr marL="0" indent="0">
              <a:buNone/>
            </a:pPr>
            <a:endParaRPr lang="en-US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3"/>
            <a:r>
              <a:rPr lang="en-US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We can target Boys and Girls clubs like    	YMCA’s, Cub Scouts.</a:t>
            </a:r>
          </a:p>
          <a:p>
            <a:pPr lvl="3"/>
            <a:r>
              <a:rPr lang="en-US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We can target FRAT or Sororities</a:t>
            </a:r>
          </a:p>
          <a:p>
            <a:pPr lvl="5">
              <a:buFont typeface="Wingdings" panose="05000000000000000000" pitchFamily="2" charset="2"/>
              <a:buChar char="§"/>
            </a:pPr>
            <a:r>
              <a:rPr lang="en-US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Someone over 50 should not be trying recruit college students</a:t>
            </a:r>
          </a:p>
          <a:p>
            <a:pPr lvl="5">
              <a:buFont typeface="Wingdings" panose="05000000000000000000" pitchFamily="2" charset="2"/>
              <a:buChar char="§"/>
            </a:pPr>
            <a:r>
              <a:rPr lang="en-US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You can recruit one generation below you, but not two.</a:t>
            </a:r>
          </a:p>
          <a:p>
            <a:pPr lvl="5">
              <a:buFont typeface="Wingdings" panose="05000000000000000000" pitchFamily="2" charset="2"/>
              <a:buChar char="§"/>
            </a:pPr>
            <a:endParaRPr lang="en-US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3">
              <a:buFont typeface="Wingdings" panose="05000000000000000000" pitchFamily="2" charset="2"/>
              <a:buChar char="§"/>
            </a:pPr>
            <a:endParaRPr lang="en-US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802365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06448" y="1"/>
            <a:ext cx="10376453" cy="6798364"/>
          </a:xfrm>
        </p:spPr>
        <p:txBody>
          <a:bodyPr/>
          <a:lstStyle/>
          <a:p>
            <a:pPr marL="0" indent="0">
              <a:buNone/>
            </a:pPr>
            <a:endParaRPr lang="en-US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2"/>
            <a:r>
              <a:rPr lang="en-US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What if you want to target 50+ members?</a:t>
            </a:r>
          </a:p>
          <a:p>
            <a:pPr lvl="4">
              <a:buFont typeface="Wingdings" panose="05000000000000000000" pitchFamily="2" charset="2"/>
              <a:buChar char="§"/>
            </a:pPr>
            <a:endParaRPr lang="en-US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4">
              <a:buFont typeface="Wingdings" panose="05000000000000000000" pitchFamily="2" charset="2"/>
              <a:buChar char="§"/>
            </a:pPr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You need to have something to sell or provide to the age group you want to target.</a:t>
            </a:r>
          </a:p>
          <a:p>
            <a:pPr marL="1828800" lvl="4" indent="0">
              <a:buNone/>
            </a:pPr>
            <a:endParaRPr lang="en-US" sz="1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4">
              <a:buFont typeface="Wingdings" panose="05000000000000000000" pitchFamily="2" charset="2"/>
              <a:buChar char="§"/>
            </a:pPr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If you want to attract and retain members, provide a membership experience that people want.</a:t>
            </a:r>
          </a:p>
          <a:p>
            <a:pPr marL="0" indent="0" algn="ctr">
              <a:buNone/>
            </a:pPr>
            <a:endParaRPr lang="en-US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431781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66691" y="0"/>
            <a:ext cx="10511625" cy="6857999"/>
          </a:xfrm>
        </p:spPr>
        <p:txBody>
          <a:bodyPr/>
          <a:lstStyle/>
          <a:p>
            <a:pPr marL="0" indent="0" algn="ctr">
              <a:buNone/>
            </a:pPr>
            <a:endParaRPr lang="en-US" sz="1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en-US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Membership Pipeline</a:t>
            </a:r>
          </a:p>
          <a:p>
            <a:endParaRPr lang="en-US" dirty="0"/>
          </a:p>
          <a:p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38330" y="1343770"/>
            <a:ext cx="5581815" cy="523195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60264963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4886" y="-1"/>
            <a:ext cx="10559333" cy="6858001"/>
          </a:xfrm>
        </p:spPr>
        <p:txBody>
          <a:bodyPr>
            <a:normAutofit/>
          </a:bodyPr>
          <a:lstStyle/>
          <a:p>
            <a:pPr algn="ctr"/>
            <a:endParaRPr lang="en-US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2"/>
            <a:r>
              <a:rPr lang="en-US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You may need to change your marketing 	strategy to attract new Members</a:t>
            </a:r>
            <a:r>
              <a:rPr lang="en-US" sz="3600" dirty="0"/>
              <a:t>. </a:t>
            </a:r>
          </a:p>
          <a:p>
            <a:pPr lvl="4">
              <a:buFont typeface="Wingdings" panose="05000000000000000000" pitchFamily="2" charset="2"/>
              <a:buChar char="§"/>
            </a:pPr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What marketing tools should we be using to target 	new members for our clubs?</a:t>
            </a:r>
          </a:p>
          <a:p>
            <a:pPr lvl="4">
              <a:buFont typeface="Wingdings" panose="05000000000000000000" pitchFamily="2" charset="2"/>
              <a:buChar char="§"/>
            </a:pPr>
            <a:endParaRPr lang="en-US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828800" lvl="4" indent="0">
              <a:buNone/>
            </a:pPr>
            <a:endParaRPr lang="en-US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828800" lvl="4" indent="0">
              <a:buNone/>
            </a:pPr>
            <a:endParaRPr lang="en-US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828800" lvl="4" indent="0" algn="r">
              <a:buNone/>
            </a:pPr>
            <a:r>
              <a:rPr lang="en-US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Steve Remillard will be providing social </a:t>
            </a:r>
          </a:p>
          <a:p>
            <a:pPr marL="1828800" lvl="4" indent="0" algn="r">
              <a:buNone/>
            </a:pPr>
            <a:r>
              <a:rPr lang="en-US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media ideas in the next presentation.</a:t>
            </a:r>
          </a:p>
          <a:p>
            <a:pPr marL="1828800" lvl="4" indent="0">
              <a:buNone/>
            </a:pPr>
            <a:endParaRPr lang="en-US" sz="32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73379451"/>
      </p:ext>
    </p:extLst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0B5AB586-D108-4FC1-8368-649FE654B89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178</TotalTime>
  <Words>188</Words>
  <Application>Microsoft Office PowerPoint</Application>
  <PresentationFormat>Widescreen</PresentationFormat>
  <Paragraphs>71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5" baseType="lpstr">
      <vt:lpstr>Arial</vt:lpstr>
      <vt:lpstr>Times New Roman</vt:lpstr>
      <vt:lpstr>Trebuchet MS</vt:lpstr>
      <vt:lpstr>Wingdings</vt:lpstr>
      <vt:lpstr>Wingdings 3</vt:lpstr>
      <vt:lpstr>Facet</vt:lpstr>
      <vt:lpstr>Let’s be REALISTIC  Who is ski club’s target member?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Let’s be REALISTIC  Who are ski club’s target members?</dc:title>
  <dc:creator>Gloria Raminha</dc:creator>
  <cp:lastModifiedBy>Jane Gutierrez</cp:lastModifiedBy>
  <cp:revision>16</cp:revision>
  <dcterms:created xsi:type="dcterms:W3CDTF">2016-08-26T05:14:03Z</dcterms:created>
  <dcterms:modified xsi:type="dcterms:W3CDTF">2016-10-14T19:52:56Z</dcterms:modified>
</cp:coreProperties>
</file>